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70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5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idx="10"/>
          </p:nvPr>
        </p:nvSpPr>
        <p:spPr>
          <a:xfrm>
            <a:off x="0" y="4163695"/>
            <a:ext cx="12192000" cy="548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640080" marR="0" indent="0" algn="l">
              <a:lnSpc>
                <a:spcPts val="4100"/>
              </a:lnSpc>
              <a:spcAft>
                <a:spcPts val="190"/>
              </a:spcAft>
            </a:pPr>
            <a:r>
              <a:rPr lang="de-DE" sz="3600" spc="-95">
                <a:solidFill>
                  <a:srgbClr val="7C7D81"/>
                </a:solidFill>
                <a:latin typeface="Arial" panose="02020603050405020304" pitchFamily="2"/>
              </a:rPr>
              <a:t>MiVoice Office 400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platzhalter 202"/>
          <p:cNvSpPr>
            <a:spLocks noGrp="1"/>
          </p:cNvSpPr>
          <p:nvPr>
            <p:ph type="body" idx="10"/>
          </p:nvPr>
        </p:nvSpPr>
        <p:spPr>
          <a:xfrm>
            <a:off x="418465" y="431800"/>
            <a:ext cx="11303000" cy="735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" marR="0" indent="0" algn="l">
              <a:lnSpc>
                <a:spcPts val="3600"/>
              </a:lnSpc>
              <a:spcAft>
                <a:spcPts val="2155"/>
              </a:spcAft>
            </a:pPr>
            <a:r>
              <a:rPr lang="de-DE" sz="3050" b="1" spc="-110">
                <a:solidFill>
                  <a:srgbClr val="00A0DF"/>
                </a:solidFill>
                <a:latin typeface="Arial" panose="02020603050405020304" pitchFamily="2"/>
              </a:rPr>
              <a:t>Weitere Informationen finden Sie ... </a:t>
            </a:r>
          </a:p>
        </p:txBody>
      </p:sp>
      <p:sp>
        <p:nvSpPr>
          <p:cNvPr id="204" name="Textplatzhalter 203"/>
          <p:cNvSpPr>
            <a:spLocks noGrp="1"/>
          </p:cNvSpPr>
          <p:nvPr>
            <p:ph type="body" idx="10"/>
          </p:nvPr>
        </p:nvSpPr>
        <p:spPr>
          <a:xfrm>
            <a:off x="648970" y="1167765"/>
            <a:ext cx="9398000" cy="5359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3495" rIns="0" bIns="0" anchor="t"/>
          <a:lstStyle/>
          <a:p>
            <a:pPr marL="0" marR="0" indent="182880" algn="l">
              <a:lnSpc>
                <a:spcPts val="2500"/>
              </a:lnSpc>
              <a:spcAft>
                <a:spcPts val="1495"/>
              </a:spcAft>
              <a:buFont typeface="Symbol"/>
              <a:buChar char="·"/>
            </a:pPr>
            <a:r>
              <a:rPr lang="de-DE" sz="1850" b="1" spc="-35">
                <a:solidFill>
                  <a:srgbClr val="000000"/>
                </a:solidFill>
                <a:latin typeface="Arial" panose="02020603050405020304" pitchFamily="2"/>
              </a:rPr>
              <a:t>... im “MiVoice Office 400 – </a:t>
            </a:r>
            <a:r>
              <a:rPr lang="de-DE" sz="2000" spc="-65">
                <a:solidFill>
                  <a:srgbClr val="000000"/>
                </a:solidFill>
                <a:latin typeface="Arial" panose="02020603050405020304" pitchFamily="2"/>
              </a:rPr>
              <a:t>Training &amp; Dokumentations-</a:t>
            </a:r>
            <a:r>
              <a:rPr lang="de-DE" sz="1850" b="1" spc="-35">
                <a:solidFill>
                  <a:srgbClr val="000000"/>
                </a:solidFill>
                <a:latin typeface="Arial" panose="02020603050405020304" pitchFamily="2"/>
              </a:rPr>
              <a:t>Set” </a:t>
            </a:r>
          </a:p>
        </p:txBody>
      </p:sp>
      <p:sp>
        <p:nvSpPr>
          <p:cNvPr id="207" name="Textplatzhalter 206"/>
          <p:cNvSpPr>
            <a:spLocks noGrp="1"/>
          </p:cNvSpPr>
          <p:nvPr>
            <p:ph type="body" idx="10"/>
          </p:nvPr>
        </p:nvSpPr>
        <p:spPr>
          <a:xfrm>
            <a:off x="545465" y="4946650"/>
            <a:ext cx="8676640" cy="1152525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53340" rIns="0" bIns="0" anchor="t"/>
          <a:lstStyle/>
          <a:p>
            <a:pPr marL="91440" marR="0" indent="0" algn="just">
              <a:lnSpc>
                <a:spcPts val="1300"/>
              </a:lnSpc>
              <a:spcAft>
                <a:spcPts val="0"/>
              </a:spcAft>
            </a:pPr>
            <a:r>
              <a:rPr lang="de-DE" sz="1100" spc="0">
                <a:solidFill>
                  <a:srgbClr val="000000"/>
                </a:solidFill>
                <a:latin typeface="Arial" panose="02020603050405020304" pitchFamily="2"/>
              </a:rPr>
              <a:t>Die Informationen in diesem Dokument wurden mit hoher Sorgfalt erstellt. </a:t>
            </a:r>
          </a:p>
          <a:p>
            <a:pPr marL="91440" marR="0" indent="0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100" spc="0">
                <a:solidFill>
                  <a:srgbClr val="000000"/>
                </a:solidFill>
                <a:latin typeface="Arial" panose="02020603050405020304" pitchFamily="2"/>
              </a:rPr>
              <a:t>Der Inhalt wird aber nicht von Mitel Networks Corporation oder einer ihrer Tochtergesellschaften (zusammen "Mitel") garantiert. </a:t>
            </a:r>
          </a:p>
          <a:p>
            <a:pPr marL="91440" marR="0" indent="0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100" spc="0">
                <a:solidFill>
                  <a:srgbClr val="000000"/>
                </a:solidFill>
                <a:latin typeface="Arial" panose="02020603050405020304" pitchFamily="2"/>
              </a:rPr>
              <a:t>Die Informationen in diesem Dokument können jederzeit ohne vorherige Ankündigung geändert werden und dürfen nicht in irgendeiner </a:t>
            </a:r>
          </a:p>
          <a:p>
            <a:pPr marL="91440" marR="0" indent="0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100" spc="0">
                <a:solidFill>
                  <a:srgbClr val="000000"/>
                </a:solidFill>
                <a:latin typeface="Arial" panose="02020603050405020304" pitchFamily="2"/>
              </a:rPr>
              <a:t>Weise als Verpflichtung von Mitel ausgelegt werden. </a:t>
            </a:r>
          </a:p>
          <a:p>
            <a:pPr marL="91440" marR="0" indent="0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100" spc="0">
                <a:solidFill>
                  <a:srgbClr val="000000"/>
                </a:solidFill>
                <a:latin typeface="Arial" panose="02020603050405020304" pitchFamily="2"/>
              </a:rPr>
              <a:t>Mitel übernimmt keine Verantwortung für Fehler oder Auslassungen in diesem Dokument. </a:t>
            </a:r>
          </a:p>
          <a:p>
            <a:pPr marL="91440" marR="0" indent="0" algn="just">
              <a:lnSpc>
                <a:spcPts val="1300"/>
              </a:lnSpc>
              <a:spcBef>
                <a:spcPts val="0"/>
              </a:spcBef>
              <a:spcAft>
                <a:spcPts val="730"/>
              </a:spcAft>
            </a:pPr>
            <a:r>
              <a:rPr lang="de-DE" sz="1100" spc="0">
                <a:solidFill>
                  <a:srgbClr val="000000"/>
                </a:solidFill>
                <a:latin typeface="Arial" panose="02020603050405020304" pitchFamily="2"/>
              </a:rPr>
              <a:t>In Revisionen dieses Dokuments oder bei neueren Ausgaben kann es zu Änderungen im Dokument kommen. </a:t>
            </a:r>
          </a:p>
        </p:txBody>
      </p:sp>
      <p:sp>
        <p:nvSpPr>
          <p:cNvPr id="208" name="Textplatzhalter 207"/>
          <p:cNvSpPr>
            <a:spLocks noGrp="1"/>
          </p:cNvSpPr>
          <p:nvPr>
            <p:ph type="body" idx="10"/>
          </p:nvPr>
        </p:nvSpPr>
        <p:spPr>
          <a:xfrm>
            <a:off x="418465" y="6307455"/>
            <a:ext cx="8803640" cy="3600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45720" marR="0" indent="0" algn="l">
              <a:lnSpc>
                <a:spcPts val="1600"/>
              </a:lnSpc>
              <a:spcAft>
                <a:spcPts val="1200"/>
              </a:spcAft>
              <a:tabLst>
                <a:tab pos="640080" algn="l"/>
                <a:tab pos="4617720" algn="l"/>
              </a:tabLst>
            </a:pPr>
            <a:r>
              <a:rPr lang="de-DE" sz="1400" spc="0">
                <a:solidFill>
                  <a:srgbClr val="898F9D"/>
                </a:solidFill>
                <a:latin typeface="Arial" panose="02020603050405020304" pitchFamily="2"/>
              </a:rPr>
              <a:t>15 </a:t>
            </a:r>
            <a:r>
              <a:rPr lang="de-DE" sz="700" spc="0">
                <a:solidFill>
                  <a:srgbClr val="7F7F80"/>
                </a:solidFill>
                <a:latin typeface="Verdana" panose="02020603050405020304" pitchFamily="2"/>
              </a:rPr>
              <a:t>© Copyright 2017. Mitel </a:t>
            </a:r>
            <a:r>
              <a:rPr lang="de-DE" sz="700" spc="0">
                <a:solidFill>
                  <a:srgbClr val="7F7F80"/>
                </a:solidFill>
                <a:latin typeface="Arial" panose="02020603050405020304" pitchFamily="2"/>
              </a:rPr>
              <a:t>Proprietary </a:t>
            </a:r>
            <a:r>
              <a:rPr lang="de-DE" sz="800" spc="0">
                <a:solidFill>
                  <a:srgbClr val="7F7F80"/>
                </a:solidFill>
                <a:latin typeface="Arial" panose="02020603050405020304" pitchFamily="2"/>
              </a:rPr>
              <a:t>MiVoice Office 400 </a:t>
            </a:r>
            <a:r>
              <a:rPr lang="de-DE" sz="750" b="1" spc="0">
                <a:solidFill>
                  <a:srgbClr val="7F7F80"/>
                </a:solidFill>
                <a:latin typeface="Arial" panose="02020603050405020304" pitchFamily="2"/>
              </a:rPr>
              <a:t>– </a:t>
            </a:r>
            <a:r>
              <a:rPr lang="de-DE" sz="800" spc="0">
                <a:solidFill>
                  <a:srgbClr val="7F7F80"/>
                </a:solidFill>
                <a:latin typeface="Arial" panose="02020603050405020304" pitchFamily="2"/>
              </a:rPr>
              <a:t>Release 6.1</a:t>
            </a:r>
            <a:r>
              <a:rPr lang="de-DE" sz="750" b="1" spc="0">
                <a:solidFill>
                  <a:srgbClr val="7F7F80"/>
                </a:solidFill>
                <a:latin typeface="Arial" panose="02020603050405020304" pitchFamily="2"/>
              </a:rPr>
              <a:t>– </a:t>
            </a:r>
            <a:r>
              <a:rPr lang="de-DE" sz="800" spc="0">
                <a:solidFill>
                  <a:srgbClr val="7F7F80"/>
                </a:solidFill>
                <a:latin typeface="Arial" panose="02020603050405020304" pitchFamily="2"/>
              </a:rPr>
              <a:t>Basis Training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idx="10"/>
          </p:nvPr>
        </p:nvSpPr>
        <p:spPr>
          <a:xfrm>
            <a:off x="418465" y="419100"/>
            <a:ext cx="11303000" cy="8305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228600" marR="0" indent="0" algn="l">
              <a:lnSpc>
                <a:spcPts val="3600"/>
              </a:lnSpc>
              <a:spcAft>
                <a:spcPts val="2795"/>
              </a:spcAft>
            </a:pPr>
            <a:r>
              <a:rPr lang="de-DE" sz="3200" spc="-5">
                <a:solidFill>
                  <a:srgbClr val="00A0DF"/>
                </a:solidFill>
                <a:latin typeface="Arial" panose="02020603050405020304" pitchFamily="2"/>
              </a:rPr>
              <a:t>OneNumber - Konzept 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idx="10"/>
          </p:nvPr>
        </p:nvSpPr>
        <p:spPr>
          <a:xfrm>
            <a:off x="1068070" y="5579745"/>
            <a:ext cx="4645025" cy="2349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0" marR="0" indent="0" algn="l">
              <a:lnSpc>
                <a:spcPts val="1800"/>
              </a:lnSpc>
              <a:spcAft>
                <a:spcPts val="0"/>
              </a:spcAft>
            </a:pPr>
            <a:r>
              <a:rPr lang="de-DE" sz="1600" spc="-35">
                <a:solidFill>
                  <a:srgbClr val="15315F"/>
                </a:solidFill>
                <a:latin typeface="Arial" panose="02020603050405020304" pitchFamily="2"/>
              </a:rPr>
              <a:t>GSM  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idx="10"/>
          </p:nvPr>
        </p:nvSpPr>
        <p:spPr>
          <a:xfrm>
            <a:off x="6187440" y="1249680"/>
            <a:ext cx="4645025" cy="680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82880" marR="0" indent="182880" algn="l">
              <a:lnSpc>
                <a:spcPts val="1600"/>
              </a:lnSpc>
              <a:spcAft>
                <a:spcPts val="0"/>
              </a:spcAft>
              <a:buFont typeface="Symbol"/>
              <a:buChar char="·"/>
            </a:pPr>
            <a:r>
              <a:rPr lang="de-DE" sz="1600" spc="-20">
                <a:solidFill>
                  <a:srgbClr val="000000"/>
                </a:solidFill>
                <a:latin typeface="Arial" panose="02020603050405020304" pitchFamily="2"/>
              </a:rPr>
              <a:t>Ein Benutzer hat</a:t>
            </a:r>
            <a:r>
              <a:rPr lang="de-DE" sz="1600" spc="-20">
                <a:solidFill>
                  <a:srgbClr val="F87003"/>
                </a:solidFill>
                <a:latin typeface="Arial" panose="02020603050405020304" pitchFamily="2"/>
              </a:rPr>
              <a:t> eine Nummer und einen Namen. </a:t>
            </a:r>
          </a:p>
          <a:p>
            <a:pPr marL="182880" marR="0" indent="182880" algn="l">
              <a:lnSpc>
                <a:spcPts val="1900"/>
              </a:lnSpc>
              <a:spcBef>
                <a:spcPts val="1200"/>
              </a:spcBef>
              <a:spcAft>
                <a:spcPts val="680"/>
              </a:spcAft>
              <a:buFont typeface="Symbol"/>
              <a:buChar char="·"/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Ein Benutzer kann bis zu</a:t>
            </a:r>
            <a:r>
              <a:rPr lang="de-DE" sz="1600" spc="0">
                <a:solidFill>
                  <a:srgbClr val="F87003"/>
                </a:solidFill>
                <a:latin typeface="Arial" panose="02020603050405020304" pitchFamily="2"/>
              </a:rPr>
              <a:t> 16 Endgeräte</a:t>
            </a: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 haben. 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idx="10"/>
          </p:nvPr>
        </p:nvSpPr>
        <p:spPr>
          <a:xfrm>
            <a:off x="6187440" y="3232150"/>
            <a:ext cx="4645025" cy="5289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275" rIns="0" bIns="0" anchor="t"/>
          <a:lstStyle/>
          <a:p>
            <a:pPr marL="182880" marR="594360" indent="182880" algn="l">
              <a:lnSpc>
                <a:spcPts val="1900"/>
              </a:lnSpc>
              <a:spcAft>
                <a:spcPts val="0"/>
              </a:spcAft>
              <a:buFont typeface="Symbol"/>
              <a:buChar char="·"/>
            </a:pPr>
            <a:r>
              <a:rPr lang="de-DE" sz="1600" spc="0">
                <a:solidFill>
                  <a:srgbClr val="F87003"/>
                </a:solidFill>
                <a:latin typeface="Arial" panose="02020603050405020304" pitchFamily="2"/>
              </a:rPr>
              <a:t>Ankommende Anrufe</a:t>
            </a: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 werden auf all seinen Endgeräten signalisiert. 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idx="10"/>
          </p:nvPr>
        </p:nvSpPr>
        <p:spPr>
          <a:xfrm>
            <a:off x="2792095" y="1525905"/>
            <a:ext cx="1319530" cy="5016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de-DE" sz="1700" spc="-15">
                <a:solidFill>
                  <a:srgbClr val="15315F"/>
                </a:solidFill>
                <a:latin typeface="Arial" panose="02020603050405020304" pitchFamily="2"/>
              </a:rPr>
              <a:t>Von Extern: </a:t>
            </a:r>
          </a:p>
          <a:p>
            <a:pPr marL="0" marR="0" indent="0" algn="l">
              <a:lnSpc>
                <a:spcPts val="1900"/>
              </a:lnSpc>
              <a:spcBef>
                <a:spcPts val="100"/>
              </a:spcBef>
              <a:spcAft>
                <a:spcPts val="0"/>
              </a:spcAft>
            </a:pPr>
            <a:r>
              <a:rPr lang="de-DE" sz="1700" spc="-50">
                <a:solidFill>
                  <a:srgbClr val="15315F"/>
                </a:solidFill>
                <a:latin typeface="Arial" panose="02020603050405020304" pitchFamily="2"/>
              </a:rPr>
              <a:t>032 655</a:t>
            </a:r>
            <a:r>
              <a:rPr lang="de-DE" sz="1700" spc="-50">
                <a:solidFill>
                  <a:srgbClr val="A5704A"/>
                </a:solidFill>
                <a:latin typeface="Arial" panose="02020603050405020304" pitchFamily="2"/>
              </a:rPr>
              <a:t> 3228 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idx="10"/>
          </p:nvPr>
        </p:nvSpPr>
        <p:spPr>
          <a:xfrm>
            <a:off x="3075305" y="2263775"/>
            <a:ext cx="582295" cy="2425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de-DE" sz="1700" spc="-114">
                <a:solidFill>
                  <a:srgbClr val="15315F"/>
                </a:solidFill>
                <a:latin typeface="Arial" panose="02020603050405020304" pitchFamily="2"/>
              </a:rPr>
              <a:t>Intern: 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idx="10"/>
          </p:nvPr>
        </p:nvSpPr>
        <p:spPr>
          <a:xfrm>
            <a:off x="3063240" y="2522855"/>
            <a:ext cx="1551305" cy="2425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de-DE" sz="1700" spc="-40">
                <a:solidFill>
                  <a:srgbClr val="F87003"/>
                </a:solidFill>
                <a:latin typeface="Arial" panose="02020603050405020304" pitchFamily="2"/>
              </a:rPr>
              <a:t>228</a:t>
            </a:r>
            <a:r>
              <a:rPr lang="de-DE" sz="1700" spc="-40">
                <a:solidFill>
                  <a:srgbClr val="15315F"/>
                </a:solidFill>
                <a:latin typeface="Arial" panose="02020603050405020304" pitchFamily="2"/>
              </a:rPr>
              <a:t> Max Muster 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idx="10"/>
          </p:nvPr>
        </p:nvSpPr>
        <p:spPr>
          <a:xfrm>
            <a:off x="4029710" y="4473575"/>
            <a:ext cx="1590675" cy="2425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de-DE" sz="1700" spc="-55">
                <a:solidFill>
                  <a:srgbClr val="15315F"/>
                </a:solidFill>
                <a:latin typeface="Arial" panose="02020603050405020304" pitchFamily="2"/>
              </a:rPr>
              <a:t>Drahtgebundene 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idx="10"/>
          </p:nvPr>
        </p:nvSpPr>
        <p:spPr>
          <a:xfrm>
            <a:off x="4023360" y="4732655"/>
            <a:ext cx="1679575" cy="2425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de-DE" sz="1700" spc="-45">
                <a:solidFill>
                  <a:srgbClr val="15315F"/>
                </a:solidFill>
                <a:latin typeface="Arial" panose="02020603050405020304" pitchFamily="2"/>
              </a:rPr>
              <a:t>Systemendgeräte 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idx="10"/>
          </p:nvPr>
        </p:nvSpPr>
        <p:spPr>
          <a:xfrm>
            <a:off x="1068070" y="5000625"/>
            <a:ext cx="1409700" cy="2425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de-DE" sz="1700" spc="-60">
                <a:solidFill>
                  <a:srgbClr val="15315F"/>
                </a:solidFill>
                <a:latin typeface="Arial" panose="02020603050405020304" pitchFamily="2"/>
              </a:rPr>
              <a:t>DECT-Apparat 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idx="10"/>
          </p:nvPr>
        </p:nvSpPr>
        <p:spPr>
          <a:xfrm>
            <a:off x="6187440" y="1929765"/>
            <a:ext cx="4846320" cy="13023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548640" marR="0" indent="182880" algn="just">
              <a:lnSpc>
                <a:spcPts val="1900"/>
              </a:lnSpc>
              <a:spcAft>
                <a:spcPts val="0"/>
              </a:spcAft>
              <a:buFont typeface="Symbol"/>
              <a:buChar char="·"/>
            </a:pPr>
            <a:r>
              <a:rPr lang="de-DE" sz="1600" spc="-15">
                <a:solidFill>
                  <a:srgbClr val="000000"/>
                </a:solidFill>
                <a:latin typeface="Arial" panose="02020603050405020304" pitchFamily="2"/>
              </a:rPr>
              <a:t>Ein Benutzer kann nur</a:t>
            </a:r>
            <a:r>
              <a:rPr lang="de-DE" sz="1600" spc="-15">
                <a:solidFill>
                  <a:srgbClr val="F87003"/>
                </a:solidFill>
                <a:latin typeface="Arial" panose="02020603050405020304" pitchFamily="2"/>
              </a:rPr>
              <a:t> ein Softphone</a:t>
            </a:r>
            <a:r>
              <a:rPr lang="de-DE" sz="1600" spc="-15">
                <a:solidFill>
                  <a:srgbClr val="000000"/>
                </a:solidFill>
                <a:latin typeface="Arial" panose="02020603050405020304" pitchFamily="2"/>
              </a:rPr>
              <a:t> MiVoice 2380 oder MiVoice 1560 IP PC-Vermittler haben </a:t>
            </a:r>
          </a:p>
          <a:p>
            <a:pPr marL="548640" marR="0" indent="182880" algn="just">
              <a:lnSpc>
                <a:spcPts val="1900"/>
              </a:lnSpc>
              <a:spcBef>
                <a:spcPts val="600"/>
              </a:spcBef>
              <a:spcAft>
                <a:spcPts val="3945"/>
              </a:spcAft>
              <a:buFont typeface="Symbol"/>
              <a:buChar char="·"/>
            </a:pPr>
            <a:r>
              <a:rPr lang="de-DE" sz="1600" spc="-5">
                <a:solidFill>
                  <a:srgbClr val="000000"/>
                </a:solidFill>
                <a:latin typeface="Arial" panose="02020603050405020304" pitchFamily="2"/>
              </a:rPr>
              <a:t>Er kann maximal</a:t>
            </a:r>
            <a:r>
              <a:rPr lang="de-DE" sz="1600" spc="-5">
                <a:solidFill>
                  <a:srgbClr val="F87003"/>
                </a:solidFill>
                <a:latin typeface="Arial" panose="02020603050405020304" pitchFamily="2"/>
              </a:rPr>
              <a:t> zwei</a:t>
            </a:r>
            <a:r>
              <a:rPr lang="de-DE" sz="1600" spc="-5">
                <a:solidFill>
                  <a:srgbClr val="4E2B10"/>
                </a:solidFill>
                <a:latin typeface="Arial" panose="02020603050405020304" pitchFamily="2"/>
              </a:rPr>
              <a:t> DECT-Apparate</a:t>
            </a:r>
            <a:r>
              <a:rPr lang="de-DE" sz="1600" spc="-5">
                <a:solidFill>
                  <a:srgbClr val="000000"/>
                </a:solidFill>
                <a:latin typeface="Arial" panose="02020603050405020304" pitchFamily="2"/>
              </a:rPr>
              <a:t> haben 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idx="10"/>
          </p:nvPr>
        </p:nvSpPr>
        <p:spPr>
          <a:xfrm>
            <a:off x="6187440" y="3761105"/>
            <a:ext cx="4849495" cy="20535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7480" rIns="0" bIns="0" anchor="t"/>
          <a:lstStyle/>
          <a:p>
            <a:pPr marL="182880" marR="0" indent="182880" algn="l">
              <a:lnSpc>
                <a:spcPts val="1900"/>
              </a:lnSpc>
              <a:spcAft>
                <a:spcPts val="11025"/>
              </a:spcAft>
              <a:buFont typeface="Symbol"/>
              <a:buChar char="·"/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Anruflisten und Kontakte (privates Telefonbuch) sind auf all seinen System-Endgeräten verfügbar.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platzhalter 34"/>
          <p:cNvSpPr>
            <a:spLocks noGrp="1"/>
          </p:cNvSpPr>
          <p:nvPr>
            <p:ph type="body" idx="10"/>
          </p:nvPr>
        </p:nvSpPr>
        <p:spPr>
          <a:xfrm>
            <a:off x="418465" y="419100"/>
            <a:ext cx="11303000" cy="731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228600" marR="0" indent="0" algn="l">
              <a:lnSpc>
                <a:spcPts val="3700"/>
              </a:lnSpc>
              <a:spcAft>
                <a:spcPts val="1960"/>
              </a:spcAft>
            </a:pPr>
            <a:r>
              <a:rPr lang="de-DE" sz="3200" spc="-10">
                <a:solidFill>
                  <a:srgbClr val="00A0DF"/>
                </a:solidFill>
                <a:latin typeface="Arial" panose="02020603050405020304" pitchFamily="2"/>
              </a:rPr>
              <a:t>Benutzer </a:t>
            </a:r>
            <a:r>
              <a:rPr lang="de-DE" sz="2500" b="1" spc="0">
                <a:solidFill>
                  <a:srgbClr val="00A0DF"/>
                </a:solidFill>
                <a:latin typeface="Arial" panose="02020603050405020304" pitchFamily="2"/>
              </a:rPr>
              <a:t>– </a:t>
            </a:r>
            <a:r>
              <a:rPr lang="de-DE" sz="3200" spc="-10">
                <a:solidFill>
                  <a:srgbClr val="00A0DF"/>
                </a:solidFill>
                <a:latin typeface="Arial" panose="02020603050405020304" pitchFamily="2"/>
              </a:rPr>
              <a:t>Endgerät Beziehung </a:t>
            </a:r>
          </a:p>
        </p:txBody>
      </p:sp>
      <p:sp>
        <p:nvSpPr>
          <p:cNvPr id="36" name="Textplatzhalter 35"/>
          <p:cNvSpPr>
            <a:spLocks noGrp="1"/>
          </p:cNvSpPr>
          <p:nvPr>
            <p:ph type="body" idx="10"/>
          </p:nvPr>
        </p:nvSpPr>
        <p:spPr>
          <a:xfrm>
            <a:off x="646430" y="1150620"/>
            <a:ext cx="10287000" cy="49085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780" rIns="0" bIns="0" anchor="t"/>
          <a:lstStyle/>
          <a:p>
            <a:pPr marL="0" marR="0" indent="182880" algn="l">
              <a:lnSpc>
                <a:spcPts val="2000"/>
              </a:lnSpc>
              <a:spcAft>
                <a:spcPts val="0"/>
              </a:spcAft>
              <a:buFont typeface="Symbol"/>
              <a:buChar char="·"/>
            </a:pPr>
            <a:r>
              <a:rPr lang="de-DE" sz="1600" spc="-5">
                <a:solidFill>
                  <a:srgbClr val="000000"/>
                </a:solidFill>
                <a:latin typeface="Arial" panose="02020603050405020304" pitchFamily="2"/>
              </a:rPr>
              <a:t>Benutzer ohne Endgerät </a:t>
            </a:r>
          </a:p>
          <a:p>
            <a:pPr marL="548640" marR="45720" indent="228600" algn="l">
              <a:lnSpc>
                <a:spcPts val="1900"/>
              </a:lnSpc>
              <a:spcBef>
                <a:spcPts val="605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Wenn ein Benutzer kein Endgerät hat aber ein Anruf zu dieser Nummer gelenkt wird, dann ist der Benutzern </a:t>
            </a:r>
            <a:r>
              <a:rPr lang="de-DE" sz="1500" b="1" spc="0">
                <a:solidFill>
                  <a:srgbClr val="FF7300"/>
                </a:solidFill>
                <a:latin typeface="Arial" panose="02020603050405020304" pitchFamily="2"/>
              </a:rPr>
              <a:t>“nicht erreichbar”</a:t>
            </a:r>
            <a:r>
              <a:rPr lang="de-DE" sz="1600" spc="0">
                <a:solidFill>
                  <a:srgbClr val="FF7300"/>
                </a:solidFill>
                <a:latin typeface="Arial" panose="02020603050405020304" pitchFamily="2"/>
              </a:rPr>
              <a:t>. </a:t>
            </a:r>
          </a:p>
          <a:p>
            <a:pPr marL="548640" marR="0" indent="228600" algn="l">
              <a:lnSpc>
                <a:spcPts val="2000"/>
              </a:lnSpc>
              <a:spcBef>
                <a:spcPts val="51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Eine Anrufumleitung wird, falls konfiguriert, ausgeführt. Der Benutzer kann auch für den Fall der </a:t>
            </a:r>
          </a:p>
          <a:p>
            <a:pPr marL="548640" marR="9144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500" b="1" spc="0">
                <a:solidFill>
                  <a:srgbClr val="000000"/>
                </a:solidFill>
                <a:latin typeface="Arial" panose="02020603050405020304" pitchFamily="2"/>
              </a:rPr>
              <a:t>“Unerreichbarkeit” entsprechende Konfigurationen haben. Ein Anruf wird dann entsprechend zu diesem Ziel </a:t>
            </a: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gelenkt. </a:t>
            </a:r>
          </a:p>
          <a:p>
            <a:pPr marL="548640" marR="0" indent="228600" algn="l">
              <a:lnSpc>
                <a:spcPts val="2000"/>
              </a:lnSpc>
              <a:spcBef>
                <a:spcPts val="515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Der Benutzer kann abgehend von anderen Endgeräten telefonieren mittel der Funktionen #36 oder #46. </a:t>
            </a:r>
          </a:p>
          <a:p>
            <a:pPr marL="548640" marR="0" indent="228600" algn="l">
              <a:lnSpc>
                <a:spcPts val="2000"/>
              </a:lnSpc>
              <a:spcBef>
                <a:spcPts val="515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Der Benutzer kann sich auf einem Free-Seating-Endgerät einloggen. </a:t>
            </a:r>
          </a:p>
          <a:p>
            <a:pPr marL="0" marR="0" indent="182880" algn="l">
              <a:lnSpc>
                <a:spcPts val="2000"/>
              </a:lnSpc>
              <a:spcBef>
                <a:spcPts val="1115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Endgerät ohne Benutzer </a:t>
            </a:r>
          </a:p>
          <a:p>
            <a:pPr marL="548640" marR="0" indent="228600" algn="l">
              <a:lnSpc>
                <a:spcPts val="2000"/>
              </a:lnSpc>
              <a:spcBef>
                <a:spcPts val="515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Dies</a:t>
            </a:r>
            <a:r>
              <a:rPr lang="de-DE" sz="1600" spc="0">
                <a:solidFill>
                  <a:srgbClr val="FF7300"/>
                </a:solidFill>
                <a:latin typeface="Arial" panose="02020603050405020304" pitchFamily="2"/>
              </a:rPr>
              <a:t> muss</a:t>
            </a: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 vom Installateur unter allen Umständen</a:t>
            </a:r>
            <a:r>
              <a:rPr lang="de-DE" sz="1600" spc="0">
                <a:solidFill>
                  <a:srgbClr val="FF7300"/>
                </a:solidFill>
                <a:latin typeface="Arial" panose="02020603050405020304" pitchFamily="2"/>
              </a:rPr>
              <a:t> vermieden werden!! </a:t>
            </a:r>
          </a:p>
          <a:p>
            <a:pPr marL="548640" marR="0" indent="228600" algn="l">
              <a:lnSpc>
                <a:spcPts val="1900"/>
              </a:lnSpc>
              <a:spcBef>
                <a:spcPts val="605"/>
              </a:spcBef>
              <a:spcAft>
                <a:spcPts val="10530"/>
              </a:spcAft>
              <a:buFont typeface="Symbol"/>
              <a:buChar char="·"/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Wenn ein Endgerät keinem Benutzer zugewiesen ist</a:t>
            </a:r>
            <a:r>
              <a:rPr lang="de-DE" sz="1600" spc="0">
                <a:solidFill>
                  <a:srgbClr val="FF7300"/>
                </a:solidFill>
                <a:latin typeface="Arial" panose="02020603050405020304" pitchFamily="2"/>
              </a:rPr>
              <a:t> kann es nicht genutzt werden.</a:t>
            </a: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 Systemendgeräte zeigen </a:t>
            </a:r>
            <a:r>
              <a:rPr lang="de-DE" sz="1500" b="1" spc="0">
                <a:solidFill>
                  <a:srgbClr val="FF7300"/>
                </a:solidFill>
                <a:latin typeface="Arial" panose="02020603050405020304" pitchFamily="2"/>
              </a:rPr>
              <a:t>“not configured”</a:t>
            </a: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 im Display. Selbst Notrufe sind nicht möglich.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platzhalter 43"/>
          <p:cNvSpPr>
            <a:spLocks noGrp="1"/>
          </p:cNvSpPr>
          <p:nvPr>
            <p:ph type="body" idx="10"/>
          </p:nvPr>
        </p:nvSpPr>
        <p:spPr>
          <a:xfrm>
            <a:off x="418465" y="419100"/>
            <a:ext cx="11303000" cy="7404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228600" marR="0" indent="0" algn="l">
              <a:lnSpc>
                <a:spcPts val="3700"/>
              </a:lnSpc>
              <a:spcAft>
                <a:spcPts val="2030"/>
              </a:spcAft>
            </a:pPr>
            <a:r>
              <a:rPr lang="de-DE" sz="3200" spc="-5">
                <a:solidFill>
                  <a:srgbClr val="00A0DF"/>
                </a:solidFill>
                <a:latin typeface="Arial" panose="02020603050405020304" pitchFamily="2"/>
              </a:rPr>
              <a:t>Ein Benutzer </a:t>
            </a:r>
            <a:r>
              <a:rPr lang="de-DE" sz="2500" b="1" spc="0">
                <a:solidFill>
                  <a:srgbClr val="00A0DF"/>
                </a:solidFill>
                <a:latin typeface="Arial" panose="02020603050405020304" pitchFamily="2"/>
              </a:rPr>
              <a:t>– </a:t>
            </a:r>
            <a:r>
              <a:rPr lang="de-DE" sz="3200" spc="-5">
                <a:solidFill>
                  <a:srgbClr val="00A0DF"/>
                </a:solidFill>
                <a:latin typeface="Arial" panose="02020603050405020304" pitchFamily="2"/>
              </a:rPr>
              <a:t>mehrere Endgeräte </a:t>
            </a:r>
          </a:p>
        </p:txBody>
      </p:sp>
      <p:sp>
        <p:nvSpPr>
          <p:cNvPr id="47" name="Textplatzhalter 46"/>
          <p:cNvSpPr>
            <a:spLocks noGrp="1"/>
          </p:cNvSpPr>
          <p:nvPr>
            <p:ph type="body" idx="10"/>
          </p:nvPr>
        </p:nvSpPr>
        <p:spPr>
          <a:xfrm>
            <a:off x="3075305" y="2247265"/>
            <a:ext cx="582295" cy="2590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de-DE" sz="1700" spc="-114">
                <a:solidFill>
                  <a:srgbClr val="15315F"/>
                </a:solidFill>
                <a:latin typeface="Arial" panose="02020603050405020304" pitchFamily="2"/>
              </a:rPr>
              <a:t>Intern: </a:t>
            </a:r>
          </a:p>
        </p:txBody>
      </p:sp>
      <p:sp>
        <p:nvSpPr>
          <p:cNvPr id="48" name="Textplatzhalter 47"/>
          <p:cNvSpPr>
            <a:spLocks noGrp="1"/>
          </p:cNvSpPr>
          <p:nvPr>
            <p:ph type="body" idx="10"/>
          </p:nvPr>
        </p:nvSpPr>
        <p:spPr>
          <a:xfrm>
            <a:off x="3063240" y="2506345"/>
            <a:ext cx="1551305" cy="2590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de-DE" sz="1700" spc="-40">
                <a:solidFill>
                  <a:srgbClr val="F56F05"/>
                </a:solidFill>
                <a:latin typeface="Arial" panose="02020603050405020304" pitchFamily="2"/>
              </a:rPr>
              <a:t>228</a:t>
            </a:r>
            <a:r>
              <a:rPr lang="de-DE" sz="1700" spc="-40">
                <a:solidFill>
                  <a:srgbClr val="15315F"/>
                </a:solidFill>
                <a:latin typeface="Arial" panose="02020603050405020304" pitchFamily="2"/>
              </a:rPr>
              <a:t> Max Muster </a:t>
            </a:r>
          </a:p>
        </p:txBody>
      </p:sp>
      <p:sp>
        <p:nvSpPr>
          <p:cNvPr id="49" name="Textplatzhalter 48"/>
          <p:cNvSpPr>
            <a:spLocks noGrp="1"/>
          </p:cNvSpPr>
          <p:nvPr>
            <p:ph type="body" idx="10"/>
          </p:nvPr>
        </p:nvSpPr>
        <p:spPr>
          <a:xfrm>
            <a:off x="4029710" y="4457065"/>
            <a:ext cx="1590675" cy="2590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de-DE" sz="1700" spc="-55">
                <a:solidFill>
                  <a:srgbClr val="15315F"/>
                </a:solidFill>
                <a:latin typeface="Arial" panose="02020603050405020304" pitchFamily="2"/>
              </a:rPr>
              <a:t>Drahtgebundene </a:t>
            </a:r>
          </a:p>
        </p:txBody>
      </p:sp>
      <p:sp>
        <p:nvSpPr>
          <p:cNvPr id="50" name="Textplatzhalter 49"/>
          <p:cNvSpPr>
            <a:spLocks noGrp="1"/>
          </p:cNvSpPr>
          <p:nvPr>
            <p:ph type="body" idx="10"/>
          </p:nvPr>
        </p:nvSpPr>
        <p:spPr>
          <a:xfrm>
            <a:off x="4023360" y="4716145"/>
            <a:ext cx="1679575" cy="2590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de-DE" sz="1700" spc="-45">
                <a:solidFill>
                  <a:srgbClr val="15315F"/>
                </a:solidFill>
                <a:latin typeface="Arial" panose="02020603050405020304" pitchFamily="2"/>
              </a:rPr>
              <a:t>Systemendgeräte </a:t>
            </a:r>
          </a:p>
        </p:txBody>
      </p:sp>
      <p:sp>
        <p:nvSpPr>
          <p:cNvPr id="51" name="Textplatzhalter 50"/>
          <p:cNvSpPr>
            <a:spLocks noGrp="1"/>
          </p:cNvSpPr>
          <p:nvPr>
            <p:ph type="body" idx="10"/>
          </p:nvPr>
        </p:nvSpPr>
        <p:spPr>
          <a:xfrm>
            <a:off x="1078865" y="5000625"/>
            <a:ext cx="1398905" cy="2425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de-DE" sz="1700" spc="-65">
                <a:solidFill>
                  <a:srgbClr val="15315F"/>
                </a:solidFill>
                <a:latin typeface="Arial" panose="02020603050405020304" pitchFamily="2"/>
              </a:rPr>
              <a:t>DECT-Apparat </a:t>
            </a:r>
          </a:p>
        </p:txBody>
      </p:sp>
      <p:sp>
        <p:nvSpPr>
          <p:cNvPr id="52" name="Textplatzhalter 51"/>
          <p:cNvSpPr>
            <a:spLocks noGrp="1"/>
          </p:cNvSpPr>
          <p:nvPr>
            <p:ph type="body" idx="10"/>
          </p:nvPr>
        </p:nvSpPr>
        <p:spPr>
          <a:xfrm>
            <a:off x="1078865" y="5579745"/>
            <a:ext cx="4624070" cy="2330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0" marR="0" indent="0" algn="l">
              <a:lnSpc>
                <a:spcPts val="1800"/>
              </a:lnSpc>
              <a:spcAft>
                <a:spcPts val="0"/>
              </a:spcAft>
            </a:pPr>
            <a:r>
              <a:rPr lang="de-DE" sz="1600" spc="-50">
                <a:solidFill>
                  <a:srgbClr val="15315F"/>
                </a:solidFill>
                <a:latin typeface="Arial" panose="02020603050405020304" pitchFamily="2"/>
              </a:rPr>
              <a:t>GSM </a:t>
            </a:r>
          </a:p>
        </p:txBody>
      </p:sp>
      <p:sp>
        <p:nvSpPr>
          <p:cNvPr id="53" name="Textplatzhalter 52"/>
          <p:cNvSpPr>
            <a:spLocks noGrp="1"/>
          </p:cNvSpPr>
          <p:nvPr>
            <p:ph type="body" idx="10"/>
          </p:nvPr>
        </p:nvSpPr>
        <p:spPr>
          <a:xfrm>
            <a:off x="5949950" y="1159510"/>
            <a:ext cx="5257800" cy="4899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275" rIns="0" bIns="0" anchor="t"/>
          <a:lstStyle/>
          <a:p>
            <a:pPr marL="182880" marR="0" indent="182880" algn="l">
              <a:lnSpc>
                <a:spcPts val="1900"/>
              </a:lnSpc>
              <a:spcAft>
                <a:spcPts val="0"/>
              </a:spcAft>
              <a:buFont typeface="Symbol"/>
              <a:buChar char="·"/>
            </a:pPr>
            <a:r>
              <a:rPr lang="de-DE" sz="1600" spc="-5">
                <a:solidFill>
                  <a:srgbClr val="000000"/>
                </a:solidFill>
                <a:latin typeface="Arial" panose="02020603050405020304" pitchFamily="2"/>
              </a:rPr>
              <a:t>Ein Anruf geht grundsätzlich zu allen Endgeräten. </a:t>
            </a:r>
          </a:p>
          <a:p>
            <a:pPr marL="182880" marR="365760" indent="182880" algn="l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Im zugeordneten Berechtigungssatz kann eingestellt werden: </a:t>
            </a:r>
          </a:p>
          <a:p>
            <a:pPr marL="320040" marR="0" indent="182880" algn="l">
              <a:lnSpc>
                <a:spcPts val="19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5">
                <a:solidFill>
                  <a:srgbClr val="F56F05"/>
                </a:solidFill>
                <a:latin typeface="Arial" panose="02020603050405020304" pitchFamily="2"/>
              </a:rPr>
              <a:t>Besetzt bei Besetzt = Ja </a:t>
            </a:r>
          </a:p>
          <a:p>
            <a:pPr marL="5029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spc="-5">
                <a:solidFill>
                  <a:srgbClr val="000000"/>
                </a:solidFill>
                <a:latin typeface="Arial" panose="02020603050405020304" pitchFamily="2"/>
              </a:rPr>
              <a:t>Telefoniert der Benutzer an einem seiner Apparate, </a:t>
            </a:r>
          </a:p>
          <a:p>
            <a:pPr marL="5029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ist er für weitere ankommende Anrufe besetzt. </a:t>
            </a:r>
          </a:p>
          <a:p>
            <a:pPr marL="320040" marR="0" indent="182880" algn="l">
              <a:lnSpc>
                <a:spcPts val="19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5">
                <a:solidFill>
                  <a:srgbClr val="F56F05"/>
                </a:solidFill>
                <a:latin typeface="Arial" panose="02020603050405020304" pitchFamily="2"/>
              </a:rPr>
              <a:t>Besetzt bei Besetzt = Nein </a:t>
            </a:r>
          </a:p>
          <a:p>
            <a:pPr marL="502920" marR="45720" indent="0" algn="l">
              <a:lnSpc>
                <a:spcPts val="1900"/>
              </a:lnSpc>
              <a:spcBef>
                <a:spcPts val="25"/>
              </a:spcBef>
              <a:spcAft>
                <a:spcPts val="0"/>
              </a:spcAft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Telefoniert der Benutzer an einem seiner Apparate, können weitere Anrufe auf die gleichen Nummer auf einem freien Apparat des Benutzers entgegengenommen werden </a:t>
            </a:r>
          </a:p>
          <a:p>
            <a:pPr marL="182880" marR="0" indent="182880" algn="l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-20">
                <a:solidFill>
                  <a:srgbClr val="000000"/>
                </a:solidFill>
                <a:latin typeface="Arial" panose="02020603050405020304" pitchFamily="2"/>
              </a:rPr>
              <a:t>Abgehende Anrufe: </a:t>
            </a:r>
          </a:p>
          <a:p>
            <a:pPr marL="182880" marR="594360" indent="0" algn="l">
              <a:lnSpc>
                <a:spcPts val="1900"/>
              </a:lnSpc>
              <a:spcBef>
                <a:spcPts val="0"/>
              </a:spcBef>
              <a:spcAft>
                <a:spcPts val="5780"/>
              </a:spcAft>
            </a:pPr>
            <a:r>
              <a:rPr lang="de-DE" sz="1600" spc="-10">
                <a:solidFill>
                  <a:srgbClr val="000000"/>
                </a:solidFill>
                <a:latin typeface="Arial" panose="02020603050405020304" pitchFamily="2"/>
              </a:rPr>
              <a:t>Wenn ein Benutzer an einem seiner Endgeräte im Gespräch ist, kann trotzdem von seinen anderen Apparaten aus ein Gespräch aufgebaut werden.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platzhalter 61"/>
          <p:cNvSpPr>
            <a:spLocks noGrp="1"/>
          </p:cNvSpPr>
          <p:nvPr>
            <p:ph type="body" idx="10"/>
          </p:nvPr>
        </p:nvSpPr>
        <p:spPr>
          <a:xfrm>
            <a:off x="418465" y="419100"/>
            <a:ext cx="11303000" cy="684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228600" marR="0" indent="0" algn="l">
              <a:lnSpc>
                <a:spcPts val="3600"/>
              </a:lnSpc>
              <a:spcAft>
                <a:spcPts val="1625"/>
              </a:spcAft>
            </a:pPr>
            <a:r>
              <a:rPr lang="de-DE" sz="3200" spc="-5">
                <a:solidFill>
                  <a:srgbClr val="00A0E0"/>
                </a:solidFill>
                <a:latin typeface="Arial" panose="02020603050405020304" pitchFamily="2"/>
              </a:rPr>
              <a:t>Endgeräteparameter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platzhalter 73"/>
          <p:cNvSpPr>
            <a:spLocks noGrp="1"/>
          </p:cNvSpPr>
          <p:nvPr>
            <p:ph type="body" idx="10"/>
          </p:nvPr>
        </p:nvSpPr>
        <p:spPr>
          <a:xfrm>
            <a:off x="418465" y="419100"/>
            <a:ext cx="11303000" cy="577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228600" marR="0" indent="0" algn="l">
              <a:lnSpc>
                <a:spcPts val="3600"/>
              </a:lnSpc>
              <a:spcAft>
                <a:spcPts val="830"/>
              </a:spcAft>
            </a:pPr>
            <a:r>
              <a:rPr lang="de-DE" sz="3200" spc="-75">
                <a:solidFill>
                  <a:srgbClr val="00A0DF"/>
                </a:solidFill>
                <a:latin typeface="Arial" panose="02020603050405020304" pitchFamily="2"/>
              </a:rPr>
              <a:t>Fast Take </a:t>
            </a:r>
          </a:p>
        </p:txBody>
      </p:sp>
      <p:sp>
        <p:nvSpPr>
          <p:cNvPr id="75" name="Textplatzhalter 74"/>
          <p:cNvSpPr>
            <a:spLocks noGrp="1"/>
          </p:cNvSpPr>
          <p:nvPr>
            <p:ph type="body" idx="10"/>
          </p:nvPr>
        </p:nvSpPr>
        <p:spPr>
          <a:xfrm>
            <a:off x="433705" y="6307455"/>
            <a:ext cx="194310" cy="203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r">
              <a:lnSpc>
                <a:spcPts val="1600"/>
              </a:lnSpc>
              <a:spcAft>
                <a:spcPts val="0"/>
              </a:spcAft>
            </a:pPr>
            <a:r>
              <a:rPr lang="de-DE" sz="1400" spc="0">
                <a:solidFill>
                  <a:srgbClr val="948C92"/>
                </a:solidFill>
                <a:latin typeface="Arial" panose="02020603050405020304" pitchFamily="2"/>
              </a:rPr>
              <a:t>6 </a:t>
            </a:r>
          </a:p>
        </p:txBody>
      </p:sp>
      <p:sp>
        <p:nvSpPr>
          <p:cNvPr id="78" name="Textplatzhalter 77"/>
          <p:cNvSpPr>
            <a:spLocks noGrp="1"/>
          </p:cNvSpPr>
          <p:nvPr>
            <p:ph type="body" idx="10"/>
          </p:nvPr>
        </p:nvSpPr>
        <p:spPr>
          <a:xfrm>
            <a:off x="11222990" y="3583940"/>
            <a:ext cx="737235" cy="2482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de-DE" sz="1700" spc="-80">
                <a:solidFill>
                  <a:srgbClr val="363637"/>
                </a:solidFill>
                <a:latin typeface="Arial" panose="02020603050405020304" pitchFamily="2"/>
              </a:rPr>
              <a:t>*88 228 </a:t>
            </a:r>
          </a:p>
        </p:txBody>
      </p:sp>
      <p:sp>
        <p:nvSpPr>
          <p:cNvPr id="79" name="Textplatzhalter 78"/>
          <p:cNvSpPr>
            <a:spLocks noGrp="1"/>
          </p:cNvSpPr>
          <p:nvPr>
            <p:ph type="body" idx="10"/>
          </p:nvPr>
        </p:nvSpPr>
        <p:spPr>
          <a:xfrm>
            <a:off x="628015" y="996950"/>
            <a:ext cx="6705600" cy="53784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1610" rIns="0" bIns="0" anchor="t"/>
          <a:lstStyle/>
          <a:p>
            <a:pPr marL="182880" marR="548640" indent="182880" algn="l">
              <a:lnSpc>
                <a:spcPts val="1900"/>
              </a:lnSpc>
              <a:spcAft>
                <a:spcPts val="0"/>
              </a:spcAft>
              <a:buFont typeface="Symbol"/>
              <a:buChar char="·"/>
            </a:pPr>
            <a:r>
              <a:rPr lang="de-DE" sz="1600" spc="-10">
                <a:solidFill>
                  <a:srgbClr val="000000"/>
                </a:solidFill>
                <a:latin typeface="Arial" panose="02020603050405020304" pitchFamily="2"/>
              </a:rPr>
              <a:t>Aktive Gespräche können vom Endgerät eines Benutzer auf einem anderen Endgerät des selben Benutzers übernommen werden. </a:t>
            </a:r>
          </a:p>
          <a:p>
            <a:pPr marL="182880" marR="0" indent="182880" algn="l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-5">
                <a:solidFill>
                  <a:srgbClr val="000000"/>
                </a:solidFill>
                <a:latin typeface="Arial" panose="02020603050405020304" pitchFamily="2"/>
              </a:rPr>
              <a:t>Dazu ist keine Berechtigung nötig. </a:t>
            </a:r>
          </a:p>
          <a:p>
            <a:pPr marL="182880" marR="182880" indent="182880" algn="l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Einfach auf einem seiner anderen Endgeräte *88&lt;Eigene Rufnummer&gt; wählen, um das Gespräch zu übernehmen und an diesem Gerät weiterzuführen </a:t>
            </a:r>
          </a:p>
          <a:p>
            <a:pPr marL="365760" marR="0" indent="182880" algn="l">
              <a:lnSpc>
                <a:spcPts val="19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-5">
                <a:solidFill>
                  <a:srgbClr val="000000"/>
                </a:solidFill>
                <a:latin typeface="Arial" panose="02020603050405020304" pitchFamily="2"/>
              </a:rPr>
              <a:t>Im Beispiel *88228 </a:t>
            </a:r>
          </a:p>
          <a:p>
            <a:pPr marL="182880" marR="182880" indent="182880" algn="just">
              <a:lnSpc>
                <a:spcPts val="1900"/>
              </a:lnSpc>
              <a:spcBef>
                <a:spcPts val="1200"/>
              </a:spcBef>
              <a:spcAft>
                <a:spcPts val="19420"/>
              </a:spcAft>
              <a:buFont typeface="Symbol"/>
              <a:buChar char="·"/>
            </a:pPr>
            <a:r>
              <a:rPr lang="de-DE" sz="1600" spc="-10">
                <a:solidFill>
                  <a:srgbClr val="000000"/>
                </a:solidFill>
                <a:latin typeface="Arial" panose="02020603050405020304" pitchFamily="2"/>
              </a:rPr>
              <a:t>Mit DECT-Systemendgeräten lässt sich diese Funktion automatisieren, indem der Ladekontakt entsprechen mit der Prozedur konfiguriert wird. </a:t>
            </a:r>
          </a:p>
        </p:txBody>
      </p:sp>
      <p:sp>
        <p:nvSpPr>
          <p:cNvPr id="80" name="Textplatzhalter 79"/>
          <p:cNvSpPr>
            <a:spLocks noGrp="1"/>
          </p:cNvSpPr>
          <p:nvPr>
            <p:ph type="body" idx="10"/>
          </p:nvPr>
        </p:nvSpPr>
        <p:spPr>
          <a:xfrm>
            <a:off x="628015" y="6375400"/>
            <a:ext cx="6705600" cy="2921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/>
          <a:lstStyle/>
          <a:p>
            <a:pPr marL="457200" marR="0" indent="0" algn="l">
              <a:lnSpc>
                <a:spcPts val="1000"/>
              </a:lnSpc>
              <a:spcAft>
                <a:spcPts val="1290"/>
              </a:spcAft>
              <a:tabLst>
                <a:tab pos="2697480" algn="l"/>
                <a:tab pos="6675120" algn="r"/>
              </a:tabLst>
            </a:pPr>
            <a:r>
              <a:rPr lang="de-DE" sz="700" spc="0">
                <a:solidFill>
                  <a:srgbClr val="7D7D7E"/>
                </a:solidFill>
                <a:latin typeface="Verdana" panose="02020603050405020304" pitchFamily="2"/>
              </a:rPr>
              <a:t>© Copyright 2017. Mitel </a:t>
            </a:r>
            <a:r>
              <a:rPr lang="de-DE" sz="700" spc="0">
                <a:solidFill>
                  <a:srgbClr val="7D7D7E"/>
                </a:solidFill>
                <a:latin typeface="Arial" panose="02020603050405020304" pitchFamily="2"/>
              </a:rPr>
              <a:t>Proprietary </a:t>
            </a:r>
            <a:r>
              <a:rPr lang="de-DE" sz="800" spc="0">
                <a:solidFill>
                  <a:srgbClr val="7D7D7E"/>
                </a:solidFill>
                <a:latin typeface="Arial" panose="02020603050405020304" pitchFamily="2"/>
              </a:rPr>
              <a:t>Juli 2019 MiVoice Office 400 </a:t>
            </a:r>
            <a:r>
              <a:rPr lang="de-DE" sz="750" b="1" spc="0">
                <a:solidFill>
                  <a:srgbClr val="7D7D7E"/>
                </a:solidFill>
                <a:latin typeface="Arial" panose="02020603050405020304" pitchFamily="2"/>
              </a:rPr>
              <a:t>– </a:t>
            </a:r>
            <a:r>
              <a:rPr lang="de-DE" sz="800" spc="0">
                <a:solidFill>
                  <a:srgbClr val="7D7D7E"/>
                </a:solidFill>
                <a:latin typeface="Arial" panose="02020603050405020304" pitchFamily="2"/>
              </a:rPr>
              <a:t>Release 6.1</a:t>
            </a:r>
            <a:r>
              <a:rPr lang="de-DE" sz="750" b="1" spc="0">
                <a:solidFill>
                  <a:srgbClr val="7D7D7E"/>
                </a:solidFill>
                <a:latin typeface="Arial" panose="02020603050405020304" pitchFamily="2"/>
              </a:rPr>
              <a:t>– </a:t>
            </a:r>
            <a:r>
              <a:rPr lang="de-DE" sz="800" spc="0">
                <a:solidFill>
                  <a:srgbClr val="7D7D7E"/>
                </a:solidFill>
                <a:latin typeface="Arial" panose="02020603050405020304" pitchFamily="2"/>
              </a:rPr>
              <a:t>Basic Training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platzhalter 83"/>
          <p:cNvSpPr>
            <a:spLocks noGrp="1"/>
          </p:cNvSpPr>
          <p:nvPr>
            <p:ph type="body" idx="10"/>
          </p:nvPr>
        </p:nvSpPr>
        <p:spPr>
          <a:xfrm>
            <a:off x="418465" y="114300"/>
            <a:ext cx="11303000" cy="4876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228600" marR="0" indent="0" algn="l">
              <a:lnSpc>
                <a:spcPts val="3600"/>
              </a:lnSpc>
              <a:spcAft>
                <a:spcPts val="65"/>
              </a:spcAft>
            </a:pPr>
            <a:r>
              <a:rPr lang="de-DE" sz="3200" spc="-75">
                <a:solidFill>
                  <a:srgbClr val="00A0DF"/>
                </a:solidFill>
                <a:latin typeface="Arial" panose="02020603050405020304" pitchFamily="2"/>
              </a:rPr>
              <a:t>Fast Take </a:t>
            </a:r>
          </a:p>
        </p:txBody>
      </p:sp>
      <p:sp>
        <p:nvSpPr>
          <p:cNvPr id="85" name="Textplatzhalter 84"/>
          <p:cNvSpPr>
            <a:spLocks noGrp="1"/>
          </p:cNvSpPr>
          <p:nvPr>
            <p:ph type="body" idx="10"/>
          </p:nvPr>
        </p:nvSpPr>
        <p:spPr>
          <a:xfrm>
            <a:off x="418465" y="601980"/>
            <a:ext cx="11303000" cy="311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" marR="0" indent="0" algn="l">
              <a:lnSpc>
                <a:spcPts val="2200"/>
              </a:lnSpc>
              <a:spcAft>
                <a:spcPts val="140"/>
              </a:spcAft>
            </a:pPr>
            <a:r>
              <a:rPr lang="de-DE" sz="2000" spc="0">
                <a:solidFill>
                  <a:srgbClr val="00A0DF"/>
                </a:solidFill>
                <a:latin typeface="Arial" panose="02020603050405020304" pitchFamily="2"/>
              </a:rPr>
              <a:t>zwischen unterschiedlichen Benutzern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platzhalter 153"/>
          <p:cNvSpPr>
            <a:spLocks noGrp="1"/>
          </p:cNvSpPr>
          <p:nvPr>
            <p:ph type="body" idx="10"/>
          </p:nvPr>
        </p:nvSpPr>
        <p:spPr>
          <a:xfrm>
            <a:off x="418465" y="419100"/>
            <a:ext cx="11303000" cy="699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228600" marR="0" indent="0" algn="l">
              <a:lnSpc>
                <a:spcPts val="3700"/>
              </a:lnSpc>
              <a:spcAft>
                <a:spcPts val="1740"/>
              </a:spcAft>
            </a:pPr>
            <a:r>
              <a:rPr lang="de-DE" sz="3200" spc="0">
                <a:solidFill>
                  <a:srgbClr val="00A0DF"/>
                </a:solidFill>
                <a:latin typeface="Arial" panose="02020603050405020304" pitchFamily="2"/>
              </a:rPr>
              <a:t>Durchsage an einen Benutzer mit OneNumber </a:t>
            </a:r>
          </a:p>
        </p:txBody>
      </p:sp>
      <p:sp>
        <p:nvSpPr>
          <p:cNvPr id="157" name="Textplatzhalter 156"/>
          <p:cNvSpPr>
            <a:spLocks noGrp="1"/>
          </p:cNvSpPr>
          <p:nvPr>
            <p:ph type="body" idx="10"/>
          </p:nvPr>
        </p:nvSpPr>
        <p:spPr>
          <a:xfrm>
            <a:off x="418465" y="1118870"/>
            <a:ext cx="7622540" cy="55486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9690" rIns="0" bIns="0" anchor="t"/>
          <a:lstStyle/>
          <a:p>
            <a:pPr marL="365760" marR="1371600" indent="137160" algn="l">
              <a:lnSpc>
                <a:spcPts val="1900"/>
              </a:lnSpc>
              <a:spcAft>
                <a:spcPts val="0"/>
              </a:spcAft>
              <a:buFont typeface="Symbol"/>
              <a:buChar char="·"/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Wenn jemand eine Durchsage zu einem Benutzer aufbaut, so wird bei all seinen Endgeräten der Lautsprecher eingeschaltet. </a:t>
            </a:r>
          </a:p>
          <a:p>
            <a:pPr marL="365760" marR="0" indent="137160" algn="l">
              <a:lnSpc>
                <a:spcPts val="2000"/>
              </a:lnSpc>
              <a:spcBef>
                <a:spcPts val="304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Bedingung: </a:t>
            </a:r>
          </a:p>
          <a:p>
            <a:pPr marL="548640" marR="0" indent="228600" algn="l">
              <a:lnSpc>
                <a:spcPts val="2000"/>
              </a:lnSpc>
              <a:spcBef>
                <a:spcPts val="52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-5">
                <a:solidFill>
                  <a:srgbClr val="000000"/>
                </a:solidFill>
                <a:latin typeface="Arial" panose="02020603050405020304" pitchFamily="2"/>
              </a:rPr>
              <a:t>Endgeräte können Durchsagen empfangen. </a:t>
            </a:r>
          </a:p>
          <a:p>
            <a:pPr marL="548640" marR="0" indent="228600" algn="l">
              <a:lnSpc>
                <a:spcPts val="2000"/>
              </a:lnSpc>
              <a:spcBef>
                <a:spcPts val="52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-10">
                <a:solidFill>
                  <a:srgbClr val="000000"/>
                </a:solidFill>
                <a:latin typeface="Arial" panose="02020603050405020304" pitchFamily="2"/>
              </a:rPr>
              <a:t>Endgerät ist nicht im Gespräch </a:t>
            </a:r>
          </a:p>
          <a:p>
            <a:pPr marL="365760" marR="0" indent="137160" algn="l">
              <a:lnSpc>
                <a:spcPts val="2000"/>
              </a:lnSpc>
              <a:spcBef>
                <a:spcPts val="2335"/>
              </a:spcBef>
              <a:spcAft>
                <a:spcPts val="0"/>
              </a:spcAft>
              <a:buFont typeface="Symbol"/>
              <a:buChar char="·"/>
            </a:pPr>
            <a:r>
              <a:rPr lang="de-DE" sz="1550" b="1" spc="-10">
                <a:solidFill>
                  <a:srgbClr val="000000"/>
                </a:solidFill>
                <a:latin typeface="Arial" panose="02020603050405020304" pitchFamily="2"/>
              </a:rPr>
              <a:t>Benutzer B kann ... </a:t>
            </a:r>
          </a:p>
          <a:p>
            <a:pPr marL="548640" marR="0" indent="228600" algn="l">
              <a:lnSpc>
                <a:spcPts val="2000"/>
              </a:lnSpc>
              <a:spcBef>
                <a:spcPts val="520"/>
              </a:spcBef>
              <a:spcAft>
                <a:spcPts val="0"/>
              </a:spcAft>
              <a:buFont typeface="Symbol"/>
              <a:buChar char="·"/>
            </a:pPr>
            <a:r>
              <a:rPr lang="de-DE" sz="1550" b="1" spc="-40">
                <a:solidFill>
                  <a:srgbClr val="000000"/>
                </a:solidFill>
                <a:latin typeface="Arial" panose="02020603050405020304" pitchFamily="2"/>
              </a:rPr>
              <a:t>... die Durchsage beantworten (Umwandlung in normale interne Verbindung) </a:t>
            </a:r>
          </a:p>
          <a:p>
            <a:pPr marL="548640" marR="0" indent="228600" algn="l">
              <a:lnSpc>
                <a:spcPts val="2000"/>
              </a:lnSpc>
              <a:spcBef>
                <a:spcPts val="520"/>
              </a:spcBef>
              <a:spcAft>
                <a:spcPts val="0"/>
              </a:spcAft>
              <a:buFont typeface="Symbol"/>
              <a:buChar char="·"/>
            </a:pPr>
            <a:r>
              <a:rPr lang="de-DE" sz="1550" b="1" spc="-25">
                <a:solidFill>
                  <a:srgbClr val="000000"/>
                </a:solidFill>
                <a:latin typeface="Arial" panose="02020603050405020304" pitchFamily="2"/>
              </a:rPr>
              <a:t>... die Durchsage abbrechen (Auslösen der Verbindung) </a:t>
            </a:r>
          </a:p>
          <a:p>
            <a:pPr marL="548640" marR="0" indent="228600" algn="l">
              <a:lnSpc>
                <a:spcPts val="2000"/>
              </a:lnSpc>
              <a:spcBef>
                <a:spcPts val="520"/>
              </a:spcBef>
              <a:spcAft>
                <a:spcPts val="0"/>
              </a:spcAft>
              <a:buFont typeface="Symbol"/>
              <a:buChar char="·"/>
            </a:pPr>
            <a:r>
              <a:rPr lang="de-DE" sz="1550" b="1" spc="-25">
                <a:solidFill>
                  <a:srgbClr val="000000"/>
                </a:solidFill>
                <a:latin typeface="Arial" panose="02020603050405020304" pitchFamily="2"/>
              </a:rPr>
              <a:t>... sich per Menü vor der Durchsage schützen </a:t>
            </a:r>
          </a:p>
          <a:p>
            <a:pPr marL="365760" marR="0" indent="137160" algn="l">
              <a:lnSpc>
                <a:spcPts val="2000"/>
              </a:lnSpc>
              <a:spcBef>
                <a:spcPts val="2115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Pro angesprochenem (S)IP-Endgerät wird ein freier VoIP-Kanal benötigt. </a:t>
            </a:r>
          </a:p>
          <a:p>
            <a:pPr marL="45720" marR="0" indent="0" algn="l">
              <a:lnSpc>
                <a:spcPts val="1600"/>
              </a:lnSpc>
              <a:spcBef>
                <a:spcPts val="10480"/>
              </a:spcBef>
              <a:spcAft>
                <a:spcPts val="1200"/>
              </a:spcAft>
              <a:tabLst>
                <a:tab pos="640080" algn="l"/>
                <a:tab pos="2880360" algn="l"/>
                <a:tab pos="4617720" algn="l"/>
              </a:tabLst>
            </a:pPr>
            <a:r>
              <a:rPr lang="de-DE" sz="1400" spc="0">
                <a:solidFill>
                  <a:srgbClr val="8C9398"/>
                </a:solidFill>
                <a:latin typeface="Arial" panose="02020603050405020304" pitchFamily="2"/>
              </a:rPr>
              <a:t>11 </a:t>
            </a:r>
            <a:r>
              <a:rPr lang="de-DE" sz="700" spc="0">
                <a:solidFill>
                  <a:srgbClr val="7D7E7E"/>
                </a:solidFill>
                <a:latin typeface="Verdana" panose="02020603050405020304" pitchFamily="2"/>
              </a:rPr>
              <a:t>© Copyright 2017. Mitel </a:t>
            </a:r>
            <a:r>
              <a:rPr lang="de-DE" sz="700" spc="0">
                <a:solidFill>
                  <a:srgbClr val="7D7E7E"/>
                </a:solidFill>
                <a:latin typeface="Arial" panose="02020603050405020304" pitchFamily="2"/>
              </a:rPr>
              <a:t>Proprietary </a:t>
            </a:r>
            <a:r>
              <a:rPr lang="de-DE" sz="800" spc="0">
                <a:solidFill>
                  <a:srgbClr val="7D7E7E"/>
                </a:solidFill>
                <a:latin typeface="Arial" panose="02020603050405020304" pitchFamily="2"/>
              </a:rPr>
              <a:t>Juli 2019 MiVoice Office 400 </a:t>
            </a:r>
            <a:r>
              <a:rPr lang="de-DE" sz="750" b="1" spc="0">
                <a:solidFill>
                  <a:srgbClr val="7D7E7E"/>
                </a:solidFill>
                <a:latin typeface="Arial" panose="02020603050405020304" pitchFamily="2"/>
              </a:rPr>
              <a:t>– </a:t>
            </a:r>
            <a:r>
              <a:rPr lang="de-DE" sz="800" spc="0">
                <a:solidFill>
                  <a:srgbClr val="7D7E7E"/>
                </a:solidFill>
                <a:latin typeface="Arial" panose="02020603050405020304" pitchFamily="2"/>
              </a:rPr>
              <a:t>Release 6.1</a:t>
            </a:r>
            <a:r>
              <a:rPr lang="de-DE" sz="750" b="1" spc="0">
                <a:solidFill>
                  <a:srgbClr val="7D7E7E"/>
                </a:solidFill>
                <a:latin typeface="Arial" panose="02020603050405020304" pitchFamily="2"/>
              </a:rPr>
              <a:t>– </a:t>
            </a:r>
            <a:r>
              <a:rPr lang="de-DE" sz="800" spc="0">
                <a:solidFill>
                  <a:srgbClr val="7D7E7E"/>
                </a:solidFill>
                <a:latin typeface="Arial" panose="02020603050405020304" pitchFamily="2"/>
              </a:rPr>
              <a:t>Basic Training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platzhalter 162"/>
          <p:cNvSpPr>
            <a:spLocks noGrp="1"/>
          </p:cNvSpPr>
          <p:nvPr>
            <p:ph type="body" idx="10"/>
          </p:nvPr>
        </p:nvSpPr>
        <p:spPr>
          <a:xfrm>
            <a:off x="418465" y="419100"/>
            <a:ext cx="11303000" cy="734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228600" marR="0" indent="0" algn="l">
              <a:lnSpc>
                <a:spcPts val="3700"/>
              </a:lnSpc>
              <a:spcAft>
                <a:spcPts val="2030"/>
              </a:spcAft>
            </a:pPr>
            <a:r>
              <a:rPr lang="de-DE" sz="3200" spc="-10">
                <a:solidFill>
                  <a:srgbClr val="00A0DF"/>
                </a:solidFill>
                <a:latin typeface="Arial" panose="02020603050405020304" pitchFamily="2"/>
              </a:rPr>
              <a:t>Ring Alone und OneNumber </a:t>
            </a:r>
          </a:p>
        </p:txBody>
      </p:sp>
      <p:sp>
        <p:nvSpPr>
          <p:cNvPr id="166" name="Textplatzhalter 165"/>
          <p:cNvSpPr>
            <a:spLocks noGrp="1"/>
          </p:cNvSpPr>
          <p:nvPr>
            <p:ph type="body" idx="10"/>
          </p:nvPr>
        </p:nvSpPr>
        <p:spPr>
          <a:xfrm>
            <a:off x="2313305" y="2584450"/>
            <a:ext cx="1892935" cy="624840"/>
          </a:xfrm>
          <a:prstGeom prst="rect">
            <a:avLst/>
          </a:prstGeom>
          <a:noFill/>
          <a:ln w="8890" cmpd="sng">
            <a:solidFill>
              <a:srgbClr val="0D2F5D"/>
            </a:solidFill>
            <a:prstDash val="solid"/>
          </a:ln>
        </p:spPr>
        <p:txBody>
          <a:bodyPr vert="horz" lIns="0" tIns="56515" rIns="0" bIns="0" anchor="t"/>
          <a:lstStyle/>
          <a:p>
            <a:pPr marL="182880" marR="0" indent="0" algn="l">
              <a:lnSpc>
                <a:spcPts val="1900"/>
              </a:lnSpc>
              <a:spcAft>
                <a:spcPts val="0"/>
              </a:spcAft>
            </a:pPr>
            <a:r>
              <a:rPr lang="de-DE" sz="1700" spc="-55">
                <a:solidFill>
                  <a:srgbClr val="0D2F5D"/>
                </a:solidFill>
                <a:latin typeface="Arial" panose="02020603050405020304" pitchFamily="2"/>
              </a:rPr>
              <a:t>Intern: </a:t>
            </a:r>
          </a:p>
          <a:p>
            <a:pPr marL="182880" marR="0" indent="0" algn="l">
              <a:lnSpc>
                <a:spcPts val="1900"/>
              </a:lnSpc>
              <a:spcBef>
                <a:spcPts val="135"/>
              </a:spcBef>
              <a:spcAft>
                <a:spcPts val="340"/>
              </a:spcAft>
            </a:pPr>
            <a:r>
              <a:rPr lang="de-DE" sz="1700" spc="-40">
                <a:solidFill>
                  <a:srgbClr val="FF7300"/>
                </a:solidFill>
                <a:latin typeface="Arial" panose="02020603050405020304" pitchFamily="2"/>
              </a:rPr>
              <a:t>228</a:t>
            </a:r>
            <a:r>
              <a:rPr lang="de-DE" sz="1700" spc="-40">
                <a:solidFill>
                  <a:srgbClr val="0D2F5D"/>
                </a:solidFill>
                <a:latin typeface="Arial" panose="02020603050405020304" pitchFamily="2"/>
              </a:rPr>
              <a:t> Max Muster </a:t>
            </a:r>
          </a:p>
        </p:txBody>
      </p:sp>
      <p:sp>
        <p:nvSpPr>
          <p:cNvPr id="167" name="Textplatzhalter 166"/>
          <p:cNvSpPr>
            <a:spLocks noGrp="1"/>
          </p:cNvSpPr>
          <p:nvPr>
            <p:ph type="body" idx="10"/>
          </p:nvPr>
        </p:nvSpPr>
        <p:spPr>
          <a:xfrm>
            <a:off x="446405" y="6307455"/>
            <a:ext cx="4332605" cy="2311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0" marR="0" indent="0" algn="l">
              <a:lnSpc>
                <a:spcPts val="1600"/>
              </a:lnSpc>
              <a:spcAft>
                <a:spcPts val="215"/>
              </a:spcAft>
              <a:tabLst>
                <a:tab pos="594360" algn="l"/>
                <a:tab pos="2880360" algn="l"/>
              </a:tabLst>
            </a:pPr>
            <a:r>
              <a:rPr lang="de-DE" sz="1400" spc="0">
                <a:solidFill>
                  <a:srgbClr val="8C9397"/>
                </a:solidFill>
                <a:latin typeface="Arial" panose="02020603050405020304" pitchFamily="2"/>
              </a:rPr>
              <a:t>12 </a:t>
            </a:r>
            <a:r>
              <a:rPr lang="de-DE" sz="700" spc="0">
                <a:solidFill>
                  <a:srgbClr val="7A7A7A"/>
                </a:solidFill>
                <a:latin typeface="Verdana" panose="02020603050405020304" pitchFamily="2"/>
              </a:rPr>
              <a:t>© Copyright 2017. Mitel </a:t>
            </a:r>
            <a:r>
              <a:rPr lang="de-DE" sz="700" spc="0">
                <a:solidFill>
                  <a:srgbClr val="7A7A7A"/>
                </a:solidFill>
                <a:latin typeface="Arial" panose="02020603050405020304" pitchFamily="2"/>
              </a:rPr>
              <a:t>Proprietary </a:t>
            </a:r>
            <a:r>
              <a:rPr lang="de-DE" sz="800" spc="0">
                <a:solidFill>
                  <a:srgbClr val="7A7A7A"/>
                </a:solidFill>
                <a:latin typeface="Arial" panose="02020603050405020304" pitchFamily="2"/>
              </a:rPr>
              <a:t>Juli 2019 </a:t>
            </a:r>
          </a:p>
        </p:txBody>
      </p:sp>
      <p:sp>
        <p:nvSpPr>
          <p:cNvPr id="168" name="Textplatzhalter 167"/>
          <p:cNvSpPr>
            <a:spLocks noGrp="1"/>
          </p:cNvSpPr>
          <p:nvPr>
            <p:ph type="body" idx="10"/>
          </p:nvPr>
        </p:nvSpPr>
        <p:spPr>
          <a:xfrm>
            <a:off x="5081270" y="1153795"/>
            <a:ext cx="6858000" cy="49053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320040" marR="1417320" indent="182880" algn="l">
              <a:lnSpc>
                <a:spcPts val="1900"/>
              </a:lnSpc>
              <a:spcAft>
                <a:spcPts val="0"/>
              </a:spcAft>
              <a:buFont typeface="Symbol"/>
              <a:buChar char="·"/>
            </a:pPr>
            <a:r>
              <a:rPr lang="de-DE" sz="1600" spc="-15">
                <a:solidFill>
                  <a:srgbClr val="000000"/>
                </a:solidFill>
                <a:latin typeface="Arial" panose="02020603050405020304" pitchFamily="2"/>
              </a:rPr>
              <a:t>Für einen DECT-Handapparat und System-Apparate im OneNumber-Modus kann Ring Alone konfiguriert werden. </a:t>
            </a:r>
          </a:p>
          <a:p>
            <a:pPr marL="320040" marR="777240" indent="182880" algn="l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Sobald der Handapparat aus der Ladestation genommen wird, schaltet dieser an allen anderen Apparaten den akustischen Ruf aus. Dazu wird die «Ring Alone» Funktion auf dem Ladekontakt des DECT-Apparates konfiguriert. </a:t>
            </a:r>
          </a:p>
          <a:p>
            <a:pPr marL="320040" marR="132588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Beim Zurückstellen in die Ladestation wird der Ruf bei den andern Endgeräten wieder eingeschaltet. </a:t>
            </a:r>
          </a:p>
          <a:p>
            <a:pPr marL="320040" marR="868680" indent="182880" algn="just">
              <a:lnSpc>
                <a:spcPts val="1900"/>
              </a:lnSpc>
              <a:spcBef>
                <a:spcPts val="1225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Visuell wird weiterhin jeder Anruf an allen Apparaten signalisiert und kann beantwortet werden. </a:t>
            </a:r>
          </a:p>
          <a:p>
            <a:pPr marL="320040" marR="4206240" indent="182880" algn="l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-20">
                <a:solidFill>
                  <a:srgbClr val="FF7300"/>
                </a:solidFill>
                <a:latin typeface="Arial" panose="02020603050405020304" pitchFamily="2"/>
              </a:rPr>
              <a:t>*41</a:t>
            </a:r>
            <a:r>
              <a:rPr lang="de-DE" sz="1600" spc="-20">
                <a:solidFill>
                  <a:srgbClr val="000000"/>
                </a:solidFill>
                <a:latin typeface="Arial" panose="02020603050405020304" pitchFamily="2"/>
              </a:rPr>
              <a:t> aktiviert Ring Alone </a:t>
            </a:r>
            <a:r>
              <a:rPr lang="de-DE" sz="1600" spc="-20">
                <a:solidFill>
                  <a:srgbClr val="FF7300"/>
                </a:solidFill>
                <a:latin typeface="Arial" panose="02020603050405020304" pitchFamily="2"/>
              </a:rPr>
              <a:t>#41</a:t>
            </a:r>
            <a:r>
              <a:rPr lang="de-DE" sz="1600" spc="-20">
                <a:solidFill>
                  <a:srgbClr val="000000"/>
                </a:solidFill>
                <a:latin typeface="Arial" panose="02020603050405020304" pitchFamily="2"/>
              </a:rPr>
              <a:t> deaktiviert Ring Alone </a:t>
            </a:r>
          </a:p>
          <a:p>
            <a:pPr marL="320040" marR="685800" indent="182880" algn="l">
              <a:lnSpc>
                <a:spcPts val="1900"/>
              </a:lnSpc>
              <a:spcBef>
                <a:spcPts val="1200"/>
              </a:spcBef>
              <a:spcAft>
                <a:spcPts val="6485"/>
              </a:spcAft>
              <a:buFont typeface="Symbol"/>
              <a:buChar char="·"/>
            </a:pPr>
            <a:r>
              <a:rPr lang="de-DE" sz="1600" spc="-10">
                <a:solidFill>
                  <a:srgbClr val="000000"/>
                </a:solidFill>
                <a:latin typeface="Arial" panose="02020603050405020304" pitchFamily="2"/>
              </a:rPr>
              <a:t>Ring Alone wird von Mitel 6800 / 6900 SIP Phones, MiVoice 5300 Digital &amp; IP Phones und MiVoice 2380 Softphone unterstützt.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60" r:id="rId9"/>
    <p:sldLayoutId id="214748366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ip-datentechnik.de/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011295"/>
          </a:xfrm>
          <a:prstGeom prst="rect">
            <a:avLst/>
          </a:prstGeom>
        </p:spPr>
      </p:pic>
      <p:pic>
        <p:nvPicPr>
          <p:cNvPr id="10" name="Ima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293" y="5380892"/>
            <a:ext cx="2251873" cy="1278988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idx="10"/>
          </p:nvPr>
        </p:nvSpPr>
        <p:spPr>
          <a:xfrm>
            <a:off x="0" y="4163695"/>
            <a:ext cx="12192000" cy="548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640080" marR="0" indent="0" algn="l">
              <a:lnSpc>
                <a:spcPts val="4100"/>
              </a:lnSpc>
              <a:spcAft>
                <a:spcPts val="190"/>
              </a:spcAft>
            </a:pPr>
            <a:r>
              <a:rPr lang="de-DE" sz="3600" spc="-95">
                <a:solidFill>
                  <a:srgbClr val="7C7D81"/>
                </a:solidFill>
                <a:latin typeface="Arial" panose="02020603050405020304" pitchFamily="2"/>
              </a:rPr>
              <a:t>MiVoice Office 400 </a:t>
            </a:r>
          </a:p>
        </p:txBody>
      </p: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550503"/>
              </p:ext>
            </p:extLst>
          </p:nvPr>
        </p:nvGraphicFramePr>
        <p:xfrm>
          <a:off x="633730" y="4780915"/>
          <a:ext cx="6690262" cy="1918335"/>
        </p:xfrm>
        <a:graphic>
          <a:graphicData uri="http://schemas.openxmlformats.org/drawingml/2006/table">
            <a:tbl>
              <a:tblPr/>
              <a:tblGrid>
                <a:gridCol w="5820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833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3600" spc="0" dirty="0">
                          <a:solidFill>
                            <a:srgbClr val="7C7D81"/>
                          </a:solidFill>
                          <a:latin typeface="Arial" panose="02020603050405020304" pitchFamily="2"/>
                        </a:rPr>
                        <a:t>Entry-Training Release 6.1 </a:t>
                      </a:r>
                    </a:p>
                    <a:p>
                      <a:pPr marL="0" marR="0" indent="0" algn="l">
                        <a:lnSpc>
                          <a:spcPts val="2700"/>
                        </a:lnSpc>
                        <a:spcBef>
                          <a:spcPts val="1130"/>
                        </a:spcBef>
                        <a:spcAft>
                          <a:spcPts val="0"/>
                        </a:spcAft>
                      </a:pPr>
                      <a:r>
                        <a:rPr lang="de-DE" sz="2400" spc="0" dirty="0">
                          <a:solidFill>
                            <a:srgbClr val="15315F"/>
                          </a:solidFill>
                          <a:latin typeface="Arial" panose="02020603050405020304" pitchFamily="2"/>
                        </a:rPr>
                        <a:t>Kapitel 10: </a:t>
                      </a:r>
                    </a:p>
                    <a:p>
                      <a:pPr marL="0" marR="0" indent="0" algn="l">
                        <a:lnSpc>
                          <a:spcPts val="27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2400" spc="0" dirty="0" err="1">
                          <a:solidFill>
                            <a:srgbClr val="15315F"/>
                          </a:solidFill>
                          <a:latin typeface="Arial" panose="02020603050405020304" pitchFamily="2"/>
                        </a:rPr>
                        <a:t>OneNumber</a:t>
                      </a:r>
                      <a:r>
                        <a:rPr lang="de-DE" sz="2400" spc="0" dirty="0">
                          <a:solidFill>
                            <a:srgbClr val="15315F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2030"/>
                        </a:spcBef>
                        <a:spcAft>
                          <a:spcPts val="0"/>
                        </a:spcAft>
                      </a:pPr>
                      <a:r>
                        <a:rPr lang="de-DE" sz="1100" spc="0" dirty="0" smtClean="0">
                          <a:solidFill>
                            <a:srgbClr val="847C84"/>
                          </a:solidFill>
                          <a:latin typeface="Arial" panose="02020603050405020304" pitchFamily="2"/>
                        </a:rPr>
                        <a:t>Stand: 15.01.2020</a:t>
                      </a:r>
                      <a:endParaRPr lang="de-DE" sz="1100" spc="0" dirty="0">
                        <a:solidFill>
                          <a:srgbClr val="847C84"/>
                        </a:solidFill>
                        <a:latin typeface="Arial" panose="02020603050405020304" pitchFamily="2"/>
                      </a:endParaRPr>
                    </a:p>
                    <a:p>
                      <a:pPr marL="0" marR="0" indent="0" algn="l">
                        <a:lnSpc>
                          <a:spcPts val="7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de-DE" sz="600" spc="0" dirty="0">
                          <a:solidFill>
                            <a:srgbClr val="847C84"/>
                          </a:solidFill>
                          <a:latin typeface="Arial" panose="02020603050405020304" pitchFamily="2"/>
                        </a:rPr>
                        <a:t>©</a:t>
                      </a:r>
                      <a:r>
                        <a:rPr lang="de-DE" sz="600" spc="0" dirty="0" smtClean="0">
                          <a:solidFill>
                            <a:srgbClr val="847C84"/>
                          </a:solidFill>
                          <a:latin typeface="Arial" panose="02020603050405020304" pitchFamily="2"/>
                        </a:rPr>
                        <a:t>2020</a:t>
                      </a:r>
                      <a:r>
                        <a:rPr lang="de-DE" sz="600" spc="0" baseline="0" dirty="0" smtClean="0">
                          <a:solidFill>
                            <a:srgbClr val="847C84"/>
                          </a:solidFill>
                          <a:latin typeface="Arial" panose="02020603050405020304" pitchFamily="2"/>
                        </a:rPr>
                        <a:t> Matthias Rottstädt</a:t>
                      </a:r>
                      <a:r>
                        <a:rPr lang="de-DE" sz="600" spc="0" dirty="0" smtClean="0">
                          <a:solidFill>
                            <a:srgbClr val="847C84"/>
                          </a:solidFill>
                          <a:latin typeface="Arial" panose="02020603050405020304" pitchFamily="2"/>
                        </a:rPr>
                        <a:t> </a:t>
                      </a:r>
                      <a:endParaRPr lang="de-DE" sz="600" spc="0" dirty="0">
                        <a:solidFill>
                          <a:srgbClr val="847C84"/>
                        </a:solidFill>
                        <a:latin typeface="Arial" panose="02020603050405020304" pitchFamily="2"/>
                      </a:endParaRP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platzhalter 202"/>
          <p:cNvSpPr>
            <a:spLocks noGrp="1"/>
          </p:cNvSpPr>
          <p:nvPr>
            <p:ph type="body" idx="10"/>
          </p:nvPr>
        </p:nvSpPr>
        <p:spPr>
          <a:xfrm>
            <a:off x="418465" y="431800"/>
            <a:ext cx="11303000" cy="735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" marR="0" indent="0" algn="l">
              <a:lnSpc>
                <a:spcPts val="3600"/>
              </a:lnSpc>
              <a:spcAft>
                <a:spcPts val="2155"/>
              </a:spcAft>
            </a:pPr>
            <a:r>
              <a:rPr lang="de-DE" sz="3050" b="1" spc="-110">
                <a:solidFill>
                  <a:srgbClr val="00A0DF"/>
                </a:solidFill>
                <a:latin typeface="Arial" panose="02020603050405020304" pitchFamily="2"/>
              </a:rPr>
              <a:t>Weitere Informationen finden Sie ... </a:t>
            </a:r>
          </a:p>
        </p:txBody>
      </p:sp>
      <p:sp>
        <p:nvSpPr>
          <p:cNvPr id="204" name="Textplatzhalter 203"/>
          <p:cNvSpPr>
            <a:spLocks noGrp="1"/>
          </p:cNvSpPr>
          <p:nvPr>
            <p:ph type="body" idx="10"/>
          </p:nvPr>
        </p:nvSpPr>
        <p:spPr>
          <a:xfrm>
            <a:off x="648970" y="1167765"/>
            <a:ext cx="9398000" cy="5359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3495" rIns="0" bIns="0" anchor="t"/>
          <a:lstStyle/>
          <a:p>
            <a:pPr marL="0" marR="0" indent="182880" algn="l">
              <a:lnSpc>
                <a:spcPts val="2500"/>
              </a:lnSpc>
              <a:spcAft>
                <a:spcPts val="1495"/>
              </a:spcAft>
              <a:buFont typeface="Symbol"/>
              <a:buChar char="·"/>
            </a:pPr>
            <a:r>
              <a:rPr lang="de-DE" sz="1850" b="1" spc="-35" dirty="0">
                <a:solidFill>
                  <a:srgbClr val="000000"/>
                </a:solidFill>
                <a:latin typeface="Arial" panose="02020603050405020304" pitchFamily="2"/>
              </a:rPr>
              <a:t>... </a:t>
            </a:r>
            <a:r>
              <a:rPr lang="de-DE" sz="1850" b="1" spc="-35" dirty="0" smtClean="0">
                <a:solidFill>
                  <a:srgbClr val="000000"/>
                </a:solidFill>
                <a:latin typeface="Arial" panose="02020603050405020304" pitchFamily="2"/>
              </a:rPr>
              <a:t>auf </a:t>
            </a:r>
            <a:r>
              <a:rPr lang="de-DE" sz="1850" b="1" spc="-35" dirty="0" smtClean="0">
                <a:solidFill>
                  <a:srgbClr val="000000"/>
                </a:solidFill>
                <a:latin typeface="Arial" panose="02020603050405020304" pitchFamily="2"/>
                <a:hlinkClick r:id="rId2"/>
              </a:rPr>
              <a:t>www.Skip-Datentechnik.de</a:t>
            </a:r>
            <a:r>
              <a:rPr lang="de-DE" sz="1850" b="1" spc="-35" dirty="0" smtClean="0">
                <a:solidFill>
                  <a:srgbClr val="000000"/>
                </a:solidFill>
                <a:latin typeface="Arial" panose="02020603050405020304" pitchFamily="2"/>
              </a:rPr>
              <a:t> und auf Anfrage ! ” </a:t>
            </a:r>
            <a:endParaRPr lang="de-DE" sz="1850" b="1" spc="-35" dirty="0">
              <a:solidFill>
                <a:srgbClr val="000000"/>
              </a:solidFill>
              <a:latin typeface="Arial" panose="02020603050405020304" pitchFamily="2"/>
            </a:endParaRPr>
          </a:p>
        </p:txBody>
      </p:sp>
      <p:sp>
        <p:nvSpPr>
          <p:cNvPr id="207" name="Textplatzhalter 206"/>
          <p:cNvSpPr>
            <a:spLocks noGrp="1"/>
          </p:cNvSpPr>
          <p:nvPr>
            <p:ph type="body" idx="10"/>
          </p:nvPr>
        </p:nvSpPr>
        <p:spPr>
          <a:xfrm>
            <a:off x="545465" y="4946650"/>
            <a:ext cx="8676640" cy="1152525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53340" rIns="0" bIns="0" anchor="t"/>
          <a:lstStyle/>
          <a:p>
            <a:pPr marL="91440" marR="0" indent="0" algn="just">
              <a:lnSpc>
                <a:spcPts val="1300"/>
              </a:lnSpc>
              <a:spcAft>
                <a:spcPts val="0"/>
              </a:spcAft>
            </a:pPr>
            <a:r>
              <a:rPr lang="de-DE" sz="1100" spc="0">
                <a:solidFill>
                  <a:srgbClr val="000000"/>
                </a:solidFill>
                <a:latin typeface="Arial" panose="02020603050405020304" pitchFamily="2"/>
              </a:rPr>
              <a:t>Die Informationen in diesem Dokument wurden mit hoher Sorgfalt erstellt. </a:t>
            </a:r>
          </a:p>
          <a:p>
            <a:pPr marL="91440" marR="0" indent="0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100" spc="0">
                <a:solidFill>
                  <a:srgbClr val="000000"/>
                </a:solidFill>
                <a:latin typeface="Arial" panose="02020603050405020304" pitchFamily="2"/>
              </a:rPr>
              <a:t>Der Inhalt wird aber nicht von Mitel Networks Corporation oder einer ihrer Tochtergesellschaften (zusammen "Mitel") garantiert. </a:t>
            </a:r>
          </a:p>
          <a:p>
            <a:pPr marL="91440" marR="0" indent="0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100" spc="0">
                <a:solidFill>
                  <a:srgbClr val="000000"/>
                </a:solidFill>
                <a:latin typeface="Arial" panose="02020603050405020304" pitchFamily="2"/>
              </a:rPr>
              <a:t>Die Informationen in diesem Dokument können jederzeit ohne vorherige Ankündigung geändert werden und dürfen nicht in irgendeiner </a:t>
            </a:r>
          </a:p>
          <a:p>
            <a:pPr marL="91440" marR="0" indent="0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100" spc="0">
                <a:solidFill>
                  <a:srgbClr val="000000"/>
                </a:solidFill>
                <a:latin typeface="Arial" panose="02020603050405020304" pitchFamily="2"/>
              </a:rPr>
              <a:t>Weise als Verpflichtung von Mitel ausgelegt werden. </a:t>
            </a:r>
          </a:p>
          <a:p>
            <a:pPr marL="91440" marR="0" indent="0"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100" spc="0">
                <a:solidFill>
                  <a:srgbClr val="000000"/>
                </a:solidFill>
                <a:latin typeface="Arial" panose="02020603050405020304" pitchFamily="2"/>
              </a:rPr>
              <a:t>Mitel übernimmt keine Verantwortung für Fehler oder Auslassungen in diesem Dokument. </a:t>
            </a:r>
          </a:p>
          <a:p>
            <a:pPr marL="91440" marR="0" indent="0" algn="just">
              <a:lnSpc>
                <a:spcPts val="1300"/>
              </a:lnSpc>
              <a:spcBef>
                <a:spcPts val="0"/>
              </a:spcBef>
              <a:spcAft>
                <a:spcPts val="730"/>
              </a:spcAft>
            </a:pPr>
            <a:r>
              <a:rPr lang="de-DE" sz="1100" spc="0">
                <a:solidFill>
                  <a:srgbClr val="000000"/>
                </a:solidFill>
                <a:latin typeface="Arial" panose="02020603050405020304" pitchFamily="2"/>
              </a:rPr>
              <a:t>In Revisionen dieses Dokuments oder bei neueren Ausgaben kann es zu Änderungen im Dokument kommen. </a:t>
            </a:r>
          </a:p>
        </p:txBody>
      </p:sp>
      <p:cxnSp>
        <p:nvCxnSpPr>
          <p:cNvPr id="211" name="Gerader Verbinder 210"/>
          <p:cNvCxnSpPr/>
          <p:nvPr/>
        </p:nvCxnSpPr>
        <p:spPr>
          <a:xfrm>
            <a:off x="542290" y="917575"/>
            <a:ext cx="11055985" cy="0"/>
          </a:xfrm>
          <a:prstGeom prst="line">
            <a:avLst/>
          </a:prstGeom>
          <a:ln w="6350" cmpd="sng">
            <a:solidFill>
              <a:srgbClr val="626362"/>
            </a:solidFill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078865" y="1410970"/>
            <a:ext cx="4624070" cy="4023360"/>
          </a:xfrm>
          <a:prstGeom prst="rect">
            <a:avLst/>
          </a:prstGeom>
        </p:spPr>
      </p:pic>
      <p:pic>
        <p:nvPicPr>
          <p:cNvPr id="30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466705" y="6059170"/>
            <a:ext cx="1463040" cy="365760"/>
          </a:xfrm>
          <a:prstGeom prst="rect">
            <a:avLst/>
          </a:prstGeom>
        </p:spPr>
      </p:pic>
      <p:pic>
        <p:nvPicPr>
          <p:cNvPr id="31" name="Imag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10466705" y="6498590"/>
            <a:ext cx="1442085" cy="161290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idx="10"/>
          </p:nvPr>
        </p:nvSpPr>
        <p:spPr>
          <a:xfrm>
            <a:off x="418465" y="419100"/>
            <a:ext cx="11303000" cy="8305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228600" marR="0" indent="0" algn="l">
              <a:lnSpc>
                <a:spcPts val="3600"/>
              </a:lnSpc>
              <a:spcAft>
                <a:spcPts val="2795"/>
              </a:spcAft>
            </a:pPr>
            <a:r>
              <a:rPr lang="de-DE" sz="3200" spc="-5">
                <a:solidFill>
                  <a:srgbClr val="00A0DF"/>
                </a:solidFill>
                <a:latin typeface="Arial" panose="02020603050405020304" pitchFamily="2"/>
              </a:rPr>
              <a:t>OneNumber - Konzept 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idx="10"/>
          </p:nvPr>
        </p:nvSpPr>
        <p:spPr>
          <a:xfrm>
            <a:off x="1068070" y="5579745"/>
            <a:ext cx="4645025" cy="2349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0" marR="0" indent="0" algn="l">
              <a:lnSpc>
                <a:spcPts val="1800"/>
              </a:lnSpc>
              <a:spcAft>
                <a:spcPts val="0"/>
              </a:spcAft>
            </a:pPr>
            <a:r>
              <a:rPr lang="de-DE" sz="1600" spc="-35">
                <a:solidFill>
                  <a:srgbClr val="15315F"/>
                </a:solidFill>
                <a:latin typeface="Arial" panose="02020603050405020304" pitchFamily="2"/>
              </a:rPr>
              <a:t>GSM  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idx="10"/>
          </p:nvPr>
        </p:nvSpPr>
        <p:spPr>
          <a:xfrm>
            <a:off x="6187440" y="1249680"/>
            <a:ext cx="4645025" cy="680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82880" marR="0" indent="182880" algn="l">
              <a:lnSpc>
                <a:spcPts val="1600"/>
              </a:lnSpc>
              <a:spcAft>
                <a:spcPts val="0"/>
              </a:spcAft>
              <a:buFont typeface="Symbol"/>
              <a:buChar char="·"/>
            </a:pPr>
            <a:r>
              <a:rPr lang="de-DE" sz="1600" spc="-20">
                <a:solidFill>
                  <a:srgbClr val="000000"/>
                </a:solidFill>
                <a:latin typeface="Arial" panose="02020603050405020304" pitchFamily="2"/>
              </a:rPr>
              <a:t>Ein Benutzer hat</a:t>
            </a:r>
            <a:r>
              <a:rPr lang="de-DE" sz="1600" spc="-20">
                <a:solidFill>
                  <a:srgbClr val="F87003"/>
                </a:solidFill>
                <a:latin typeface="Arial" panose="02020603050405020304" pitchFamily="2"/>
              </a:rPr>
              <a:t> eine Nummer und einen Namen. </a:t>
            </a:r>
          </a:p>
          <a:p>
            <a:pPr marL="182880" marR="0" indent="182880" algn="l">
              <a:lnSpc>
                <a:spcPts val="1900"/>
              </a:lnSpc>
              <a:spcBef>
                <a:spcPts val="1200"/>
              </a:spcBef>
              <a:spcAft>
                <a:spcPts val="680"/>
              </a:spcAft>
              <a:buFont typeface="Symbol"/>
              <a:buChar char="·"/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Ein Benutzer kann bis zu</a:t>
            </a:r>
            <a:r>
              <a:rPr lang="de-DE" sz="1600" spc="0">
                <a:solidFill>
                  <a:srgbClr val="F87003"/>
                </a:solidFill>
                <a:latin typeface="Arial" panose="02020603050405020304" pitchFamily="2"/>
              </a:rPr>
              <a:t> 16 Endgeräte</a:t>
            </a: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 haben. 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idx="10"/>
          </p:nvPr>
        </p:nvSpPr>
        <p:spPr>
          <a:xfrm>
            <a:off x="6187440" y="3232150"/>
            <a:ext cx="4645025" cy="5289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275" rIns="0" bIns="0" anchor="t"/>
          <a:lstStyle/>
          <a:p>
            <a:pPr marL="182880" marR="594360" indent="182880" algn="l">
              <a:lnSpc>
                <a:spcPts val="1900"/>
              </a:lnSpc>
              <a:spcAft>
                <a:spcPts val="0"/>
              </a:spcAft>
              <a:buFont typeface="Symbol"/>
              <a:buChar char="·"/>
            </a:pPr>
            <a:r>
              <a:rPr lang="de-DE" sz="1600" spc="0" dirty="0">
                <a:solidFill>
                  <a:srgbClr val="F87003"/>
                </a:solidFill>
                <a:latin typeface="Arial" panose="02020603050405020304" pitchFamily="2"/>
              </a:rPr>
              <a:t>Ankommende Anrufe</a:t>
            </a:r>
            <a:r>
              <a:rPr lang="de-DE" sz="1600" spc="0" dirty="0">
                <a:solidFill>
                  <a:srgbClr val="000000"/>
                </a:solidFill>
                <a:latin typeface="Arial" panose="02020603050405020304" pitchFamily="2"/>
              </a:rPr>
              <a:t> werden auf all seinen Endgeräten signalisiert. 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idx="10"/>
          </p:nvPr>
        </p:nvSpPr>
        <p:spPr>
          <a:xfrm>
            <a:off x="2792095" y="1525905"/>
            <a:ext cx="1319530" cy="5016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de-DE" sz="1700" spc="-15">
                <a:solidFill>
                  <a:srgbClr val="15315F"/>
                </a:solidFill>
                <a:latin typeface="Arial" panose="02020603050405020304" pitchFamily="2"/>
              </a:rPr>
              <a:t>Von Extern: </a:t>
            </a:r>
          </a:p>
          <a:p>
            <a:pPr marL="0" marR="0" indent="0" algn="l">
              <a:lnSpc>
                <a:spcPts val="1900"/>
              </a:lnSpc>
              <a:spcBef>
                <a:spcPts val="100"/>
              </a:spcBef>
              <a:spcAft>
                <a:spcPts val="0"/>
              </a:spcAft>
            </a:pPr>
            <a:r>
              <a:rPr lang="de-DE" sz="1700" spc="-50">
                <a:solidFill>
                  <a:srgbClr val="15315F"/>
                </a:solidFill>
                <a:latin typeface="Arial" panose="02020603050405020304" pitchFamily="2"/>
              </a:rPr>
              <a:t>032 655</a:t>
            </a:r>
            <a:r>
              <a:rPr lang="de-DE" sz="1700" spc="-50">
                <a:solidFill>
                  <a:srgbClr val="A5704A"/>
                </a:solidFill>
                <a:latin typeface="Arial" panose="02020603050405020304" pitchFamily="2"/>
              </a:rPr>
              <a:t> 3228 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idx="10"/>
          </p:nvPr>
        </p:nvSpPr>
        <p:spPr>
          <a:xfrm>
            <a:off x="3075305" y="2263775"/>
            <a:ext cx="582295" cy="2425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de-DE" sz="1700" spc="-114">
                <a:solidFill>
                  <a:srgbClr val="15315F"/>
                </a:solidFill>
                <a:latin typeface="Arial" panose="02020603050405020304" pitchFamily="2"/>
              </a:rPr>
              <a:t>Intern: 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idx="10"/>
          </p:nvPr>
        </p:nvSpPr>
        <p:spPr>
          <a:xfrm>
            <a:off x="3063240" y="2522855"/>
            <a:ext cx="1551305" cy="2425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de-DE" sz="1700" spc="-40">
                <a:solidFill>
                  <a:srgbClr val="F87003"/>
                </a:solidFill>
                <a:latin typeface="Arial" panose="02020603050405020304" pitchFamily="2"/>
              </a:rPr>
              <a:t>228</a:t>
            </a:r>
            <a:r>
              <a:rPr lang="de-DE" sz="1700" spc="-40">
                <a:solidFill>
                  <a:srgbClr val="15315F"/>
                </a:solidFill>
                <a:latin typeface="Arial" panose="02020603050405020304" pitchFamily="2"/>
              </a:rPr>
              <a:t> Max Muster 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idx="10"/>
          </p:nvPr>
        </p:nvSpPr>
        <p:spPr>
          <a:xfrm>
            <a:off x="4029710" y="4473575"/>
            <a:ext cx="1590675" cy="2425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de-DE" sz="1700" spc="-55">
                <a:solidFill>
                  <a:srgbClr val="15315F"/>
                </a:solidFill>
                <a:latin typeface="Arial" panose="02020603050405020304" pitchFamily="2"/>
              </a:rPr>
              <a:t>Drahtgebundene 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idx="10"/>
          </p:nvPr>
        </p:nvSpPr>
        <p:spPr>
          <a:xfrm>
            <a:off x="4023360" y="4732655"/>
            <a:ext cx="1679575" cy="2425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de-DE" sz="1700" spc="-45">
                <a:solidFill>
                  <a:srgbClr val="15315F"/>
                </a:solidFill>
                <a:latin typeface="Arial" panose="02020603050405020304" pitchFamily="2"/>
              </a:rPr>
              <a:t>Systemendgeräte 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idx="10"/>
          </p:nvPr>
        </p:nvSpPr>
        <p:spPr>
          <a:xfrm>
            <a:off x="1068070" y="5000625"/>
            <a:ext cx="1409700" cy="2425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de-DE" sz="1700" spc="-60">
                <a:solidFill>
                  <a:srgbClr val="15315F"/>
                </a:solidFill>
                <a:latin typeface="Arial" panose="02020603050405020304" pitchFamily="2"/>
              </a:rPr>
              <a:t>DECT-Apparat 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idx="10"/>
          </p:nvPr>
        </p:nvSpPr>
        <p:spPr>
          <a:xfrm>
            <a:off x="5826955" y="2194242"/>
            <a:ext cx="4846320" cy="13023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548640" marR="0" indent="182880" algn="just">
              <a:lnSpc>
                <a:spcPts val="1900"/>
              </a:lnSpc>
              <a:spcAft>
                <a:spcPts val="0"/>
              </a:spcAft>
              <a:buFont typeface="Symbol"/>
              <a:buChar char="·"/>
            </a:pPr>
            <a:r>
              <a:rPr lang="de-DE" sz="1600" spc="-15" dirty="0">
                <a:solidFill>
                  <a:srgbClr val="000000"/>
                </a:solidFill>
                <a:latin typeface="Arial" panose="02020603050405020304" pitchFamily="2"/>
              </a:rPr>
              <a:t>Ein Benutzer kann nur</a:t>
            </a:r>
            <a:r>
              <a:rPr lang="de-DE" sz="1600" spc="-15" dirty="0">
                <a:solidFill>
                  <a:srgbClr val="F87003"/>
                </a:solidFill>
                <a:latin typeface="Arial" panose="02020603050405020304" pitchFamily="2"/>
              </a:rPr>
              <a:t> ein </a:t>
            </a:r>
            <a:r>
              <a:rPr lang="de-DE" sz="1600" spc="-15" dirty="0" err="1">
                <a:solidFill>
                  <a:srgbClr val="F87003"/>
                </a:solidFill>
                <a:latin typeface="Arial" panose="02020603050405020304" pitchFamily="2"/>
              </a:rPr>
              <a:t>Softphone</a:t>
            </a:r>
            <a:r>
              <a:rPr lang="de-DE" sz="1600" spc="-15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de-DE" sz="1600" spc="-15" dirty="0" err="1">
                <a:solidFill>
                  <a:srgbClr val="000000"/>
                </a:solidFill>
                <a:latin typeface="Arial" panose="02020603050405020304" pitchFamily="2"/>
              </a:rPr>
              <a:t>MiVoice</a:t>
            </a:r>
            <a:r>
              <a:rPr lang="de-DE" sz="1600" spc="-15" dirty="0">
                <a:solidFill>
                  <a:srgbClr val="000000"/>
                </a:solidFill>
                <a:latin typeface="Arial" panose="02020603050405020304" pitchFamily="2"/>
              </a:rPr>
              <a:t> 2380 oder </a:t>
            </a:r>
            <a:r>
              <a:rPr lang="de-DE" sz="1600" spc="-15" dirty="0" err="1">
                <a:solidFill>
                  <a:srgbClr val="000000"/>
                </a:solidFill>
                <a:latin typeface="Arial" panose="02020603050405020304" pitchFamily="2"/>
              </a:rPr>
              <a:t>MiVoice</a:t>
            </a:r>
            <a:r>
              <a:rPr lang="de-DE" sz="1600" spc="-15" dirty="0">
                <a:solidFill>
                  <a:srgbClr val="000000"/>
                </a:solidFill>
                <a:latin typeface="Arial" panose="02020603050405020304" pitchFamily="2"/>
              </a:rPr>
              <a:t> 1560 IP PC-Vermittler haben </a:t>
            </a:r>
          </a:p>
          <a:p>
            <a:pPr marL="548640" marR="0" indent="182880" algn="just">
              <a:lnSpc>
                <a:spcPts val="1900"/>
              </a:lnSpc>
              <a:spcBef>
                <a:spcPts val="600"/>
              </a:spcBef>
              <a:spcAft>
                <a:spcPts val="3945"/>
              </a:spcAft>
              <a:buFont typeface="Symbol"/>
              <a:buChar char="·"/>
            </a:pPr>
            <a:r>
              <a:rPr lang="de-DE" sz="1600" spc="-5" dirty="0">
                <a:solidFill>
                  <a:srgbClr val="000000"/>
                </a:solidFill>
                <a:latin typeface="Arial" panose="02020603050405020304" pitchFamily="2"/>
              </a:rPr>
              <a:t>Er kann maximal</a:t>
            </a:r>
            <a:r>
              <a:rPr lang="de-DE" sz="1600" spc="-5" dirty="0">
                <a:solidFill>
                  <a:srgbClr val="F87003"/>
                </a:solidFill>
                <a:latin typeface="Arial" panose="02020603050405020304" pitchFamily="2"/>
              </a:rPr>
              <a:t> zwei</a:t>
            </a:r>
            <a:r>
              <a:rPr lang="de-DE" sz="1600" spc="-5" dirty="0">
                <a:solidFill>
                  <a:srgbClr val="4E2B10"/>
                </a:solidFill>
                <a:latin typeface="Arial" panose="02020603050405020304" pitchFamily="2"/>
              </a:rPr>
              <a:t> DECT-Apparate</a:t>
            </a:r>
            <a:r>
              <a:rPr lang="de-DE" sz="1600" spc="-5" dirty="0">
                <a:solidFill>
                  <a:srgbClr val="000000"/>
                </a:solidFill>
                <a:latin typeface="Arial" panose="02020603050405020304" pitchFamily="2"/>
              </a:rPr>
              <a:t> haben 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idx="10"/>
          </p:nvPr>
        </p:nvSpPr>
        <p:spPr>
          <a:xfrm>
            <a:off x="6187440" y="3761105"/>
            <a:ext cx="4849495" cy="20535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7480" rIns="0" bIns="0" anchor="t"/>
          <a:lstStyle/>
          <a:p>
            <a:pPr marL="182880" marR="0" indent="182880" algn="l">
              <a:lnSpc>
                <a:spcPts val="1900"/>
              </a:lnSpc>
              <a:spcAft>
                <a:spcPts val="11025"/>
              </a:spcAft>
              <a:buFont typeface="Symbol"/>
              <a:buChar char="·"/>
            </a:pPr>
            <a:r>
              <a:rPr lang="de-DE" sz="1600" spc="0" dirty="0">
                <a:solidFill>
                  <a:srgbClr val="000000"/>
                </a:solidFill>
                <a:latin typeface="Arial" panose="02020603050405020304" pitchFamily="2"/>
              </a:rPr>
              <a:t>Anruflisten und Kontakte (privates Telefonbuch) sind auf all seinen System-Endgeräten verfügbar. </a:t>
            </a:r>
          </a:p>
        </p:txBody>
      </p:sp>
      <p:cxnSp>
        <p:nvCxnSpPr>
          <p:cNvPr id="32" name="Gerader Verbinder 31"/>
          <p:cNvCxnSpPr/>
          <p:nvPr/>
        </p:nvCxnSpPr>
        <p:spPr>
          <a:xfrm>
            <a:off x="542290" y="917575"/>
            <a:ext cx="11055985" cy="0"/>
          </a:xfrm>
          <a:prstGeom prst="line">
            <a:avLst/>
          </a:prstGeom>
          <a:ln w="6350" cmpd="sng">
            <a:solidFill>
              <a:srgbClr val="656665"/>
            </a:solidFill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0466705" y="6059170"/>
            <a:ext cx="1463040" cy="600710"/>
          </a:xfrm>
          <a:prstGeom prst="rect">
            <a:avLst/>
          </a:prstGeom>
        </p:spPr>
      </p:pic>
      <p:sp>
        <p:nvSpPr>
          <p:cNvPr id="35" name="Textplatzhalter 34"/>
          <p:cNvSpPr>
            <a:spLocks noGrp="1"/>
          </p:cNvSpPr>
          <p:nvPr>
            <p:ph type="body" idx="10"/>
          </p:nvPr>
        </p:nvSpPr>
        <p:spPr>
          <a:xfrm>
            <a:off x="418465" y="419100"/>
            <a:ext cx="11303000" cy="731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228600" marR="0" indent="0" algn="l">
              <a:lnSpc>
                <a:spcPts val="3700"/>
              </a:lnSpc>
              <a:spcAft>
                <a:spcPts val="1960"/>
              </a:spcAft>
            </a:pPr>
            <a:r>
              <a:rPr lang="de-DE" sz="3200" spc="-10">
                <a:solidFill>
                  <a:srgbClr val="00A0DF"/>
                </a:solidFill>
                <a:latin typeface="Arial" panose="02020603050405020304" pitchFamily="2"/>
              </a:rPr>
              <a:t>Benutzer </a:t>
            </a:r>
            <a:r>
              <a:rPr lang="de-DE" sz="2500" b="1" spc="0">
                <a:solidFill>
                  <a:srgbClr val="00A0DF"/>
                </a:solidFill>
                <a:latin typeface="Arial" panose="02020603050405020304" pitchFamily="2"/>
              </a:rPr>
              <a:t>– </a:t>
            </a:r>
            <a:r>
              <a:rPr lang="de-DE" sz="3200" spc="-10">
                <a:solidFill>
                  <a:srgbClr val="00A0DF"/>
                </a:solidFill>
                <a:latin typeface="Arial" panose="02020603050405020304" pitchFamily="2"/>
              </a:rPr>
              <a:t>Endgerät Beziehung </a:t>
            </a:r>
          </a:p>
        </p:txBody>
      </p:sp>
      <p:sp>
        <p:nvSpPr>
          <p:cNvPr id="36" name="Textplatzhalter 35"/>
          <p:cNvSpPr>
            <a:spLocks noGrp="1"/>
          </p:cNvSpPr>
          <p:nvPr>
            <p:ph type="body" idx="10"/>
          </p:nvPr>
        </p:nvSpPr>
        <p:spPr>
          <a:xfrm>
            <a:off x="646430" y="1150620"/>
            <a:ext cx="10287000" cy="49085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780" rIns="0" bIns="0" anchor="t"/>
          <a:lstStyle/>
          <a:p>
            <a:pPr marL="0" marR="0" indent="182880" algn="l">
              <a:lnSpc>
                <a:spcPts val="2000"/>
              </a:lnSpc>
              <a:spcAft>
                <a:spcPts val="0"/>
              </a:spcAft>
              <a:buFont typeface="Symbol"/>
              <a:buChar char="·"/>
            </a:pPr>
            <a:r>
              <a:rPr lang="de-DE" sz="1600" spc="-5">
                <a:solidFill>
                  <a:srgbClr val="000000"/>
                </a:solidFill>
                <a:latin typeface="Arial" panose="02020603050405020304" pitchFamily="2"/>
              </a:rPr>
              <a:t>Benutzer ohne Endgerät </a:t>
            </a:r>
          </a:p>
          <a:p>
            <a:pPr marL="548640" marR="45720" indent="228600" algn="l">
              <a:lnSpc>
                <a:spcPts val="1900"/>
              </a:lnSpc>
              <a:spcBef>
                <a:spcPts val="605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Wenn ein Benutzer kein Endgerät hat aber ein Anruf zu dieser Nummer gelenkt wird, dann ist der Benutzern </a:t>
            </a:r>
            <a:r>
              <a:rPr lang="de-DE" sz="1500" b="1" spc="0">
                <a:solidFill>
                  <a:srgbClr val="FF7300"/>
                </a:solidFill>
                <a:latin typeface="Arial" panose="02020603050405020304" pitchFamily="2"/>
              </a:rPr>
              <a:t>“nicht erreichbar”</a:t>
            </a:r>
            <a:r>
              <a:rPr lang="de-DE" sz="1600" spc="0">
                <a:solidFill>
                  <a:srgbClr val="FF7300"/>
                </a:solidFill>
                <a:latin typeface="Arial" panose="02020603050405020304" pitchFamily="2"/>
              </a:rPr>
              <a:t>. </a:t>
            </a:r>
          </a:p>
          <a:p>
            <a:pPr marL="548640" marR="0" indent="228600" algn="l">
              <a:lnSpc>
                <a:spcPts val="2000"/>
              </a:lnSpc>
              <a:spcBef>
                <a:spcPts val="51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Eine Anrufumleitung wird, falls konfiguriert, ausgeführt. Der Benutzer kann auch für den Fall der </a:t>
            </a:r>
          </a:p>
          <a:p>
            <a:pPr marL="548640" marR="9144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500" b="1" spc="0">
                <a:solidFill>
                  <a:srgbClr val="000000"/>
                </a:solidFill>
                <a:latin typeface="Arial" panose="02020603050405020304" pitchFamily="2"/>
              </a:rPr>
              <a:t>“Unerreichbarkeit” entsprechende Konfigurationen haben. Ein Anruf wird dann entsprechend zu diesem Ziel </a:t>
            </a: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gelenkt. </a:t>
            </a:r>
          </a:p>
          <a:p>
            <a:pPr marL="548640" marR="0" indent="228600" algn="l">
              <a:lnSpc>
                <a:spcPts val="2000"/>
              </a:lnSpc>
              <a:spcBef>
                <a:spcPts val="515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Der Benutzer kann abgehend von anderen Endgeräten telefonieren mittel der Funktionen #36 oder #46. </a:t>
            </a:r>
          </a:p>
          <a:p>
            <a:pPr marL="548640" marR="0" indent="228600" algn="l">
              <a:lnSpc>
                <a:spcPts val="2000"/>
              </a:lnSpc>
              <a:spcBef>
                <a:spcPts val="515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Der Benutzer kann sich auf einem Free-Seating-Endgerät einloggen. </a:t>
            </a:r>
          </a:p>
          <a:p>
            <a:pPr marL="0" marR="0" indent="182880" algn="l">
              <a:lnSpc>
                <a:spcPts val="2000"/>
              </a:lnSpc>
              <a:spcBef>
                <a:spcPts val="1115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Endgerät ohne Benutzer </a:t>
            </a:r>
          </a:p>
          <a:p>
            <a:pPr marL="548640" marR="0" indent="228600" algn="l">
              <a:lnSpc>
                <a:spcPts val="2000"/>
              </a:lnSpc>
              <a:spcBef>
                <a:spcPts val="515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Dies</a:t>
            </a:r>
            <a:r>
              <a:rPr lang="de-DE" sz="1600" spc="0">
                <a:solidFill>
                  <a:srgbClr val="FF7300"/>
                </a:solidFill>
                <a:latin typeface="Arial" panose="02020603050405020304" pitchFamily="2"/>
              </a:rPr>
              <a:t> muss</a:t>
            </a: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 vom Installateur unter allen Umständen</a:t>
            </a:r>
            <a:r>
              <a:rPr lang="de-DE" sz="1600" spc="0">
                <a:solidFill>
                  <a:srgbClr val="FF7300"/>
                </a:solidFill>
                <a:latin typeface="Arial" panose="02020603050405020304" pitchFamily="2"/>
              </a:rPr>
              <a:t> vermieden werden!! </a:t>
            </a:r>
          </a:p>
          <a:p>
            <a:pPr marL="548640" marR="0" indent="228600" algn="l">
              <a:lnSpc>
                <a:spcPts val="1900"/>
              </a:lnSpc>
              <a:spcBef>
                <a:spcPts val="605"/>
              </a:spcBef>
              <a:spcAft>
                <a:spcPts val="10530"/>
              </a:spcAft>
              <a:buFont typeface="Symbol"/>
              <a:buChar char="·"/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Wenn ein Endgerät keinem Benutzer zugewiesen ist</a:t>
            </a:r>
            <a:r>
              <a:rPr lang="de-DE" sz="1600" spc="0">
                <a:solidFill>
                  <a:srgbClr val="FF7300"/>
                </a:solidFill>
                <a:latin typeface="Arial" panose="02020603050405020304" pitchFamily="2"/>
              </a:rPr>
              <a:t> kann es nicht genutzt werden.</a:t>
            </a: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 Systemendgeräte zeigen </a:t>
            </a:r>
            <a:r>
              <a:rPr lang="de-DE" sz="1500" b="1" spc="0">
                <a:solidFill>
                  <a:srgbClr val="FF7300"/>
                </a:solidFill>
                <a:latin typeface="Arial" panose="02020603050405020304" pitchFamily="2"/>
              </a:rPr>
              <a:t>“not configured”</a:t>
            </a: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 im Display. Selbst Notrufe sind nicht möglich. </a:t>
            </a:r>
          </a:p>
        </p:txBody>
      </p:sp>
      <p:cxnSp>
        <p:nvCxnSpPr>
          <p:cNvPr id="41" name="Gerader Verbinder 40"/>
          <p:cNvCxnSpPr/>
          <p:nvPr/>
        </p:nvCxnSpPr>
        <p:spPr>
          <a:xfrm>
            <a:off x="542290" y="917575"/>
            <a:ext cx="11055985" cy="0"/>
          </a:xfrm>
          <a:prstGeom prst="line">
            <a:avLst/>
          </a:prstGeom>
          <a:ln w="6350" cmpd="sng">
            <a:solidFill>
              <a:srgbClr val="626362"/>
            </a:solidFill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078865" y="1410970"/>
            <a:ext cx="4624070" cy="4023360"/>
          </a:xfrm>
          <a:prstGeom prst="rect">
            <a:avLst/>
          </a:prstGeom>
        </p:spPr>
      </p:pic>
      <p:pic>
        <p:nvPicPr>
          <p:cNvPr id="57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466705" y="6059170"/>
            <a:ext cx="1463040" cy="365760"/>
          </a:xfrm>
          <a:prstGeom prst="rect">
            <a:avLst/>
          </a:prstGeom>
        </p:spPr>
      </p:pic>
      <p:pic>
        <p:nvPicPr>
          <p:cNvPr id="58" name="Imag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10466705" y="6498590"/>
            <a:ext cx="1442085" cy="161290"/>
          </a:xfrm>
          <a:prstGeom prst="rect">
            <a:avLst/>
          </a:prstGeom>
        </p:spPr>
      </p:pic>
      <p:sp>
        <p:nvSpPr>
          <p:cNvPr id="44" name="Textplatzhalter 43"/>
          <p:cNvSpPr>
            <a:spLocks noGrp="1"/>
          </p:cNvSpPr>
          <p:nvPr>
            <p:ph type="body" idx="10"/>
          </p:nvPr>
        </p:nvSpPr>
        <p:spPr>
          <a:xfrm>
            <a:off x="418465" y="419100"/>
            <a:ext cx="11303000" cy="7404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228600" marR="0" indent="0" algn="l">
              <a:lnSpc>
                <a:spcPts val="3700"/>
              </a:lnSpc>
              <a:spcAft>
                <a:spcPts val="2030"/>
              </a:spcAft>
            </a:pPr>
            <a:r>
              <a:rPr lang="de-DE" sz="3200" spc="-5">
                <a:solidFill>
                  <a:srgbClr val="00A0DF"/>
                </a:solidFill>
                <a:latin typeface="Arial" panose="02020603050405020304" pitchFamily="2"/>
              </a:rPr>
              <a:t>Ein Benutzer </a:t>
            </a:r>
            <a:r>
              <a:rPr lang="de-DE" sz="2500" b="1" spc="0">
                <a:solidFill>
                  <a:srgbClr val="00A0DF"/>
                </a:solidFill>
                <a:latin typeface="Arial" panose="02020603050405020304" pitchFamily="2"/>
              </a:rPr>
              <a:t>– </a:t>
            </a:r>
            <a:r>
              <a:rPr lang="de-DE" sz="3200" spc="-5">
                <a:solidFill>
                  <a:srgbClr val="00A0DF"/>
                </a:solidFill>
                <a:latin typeface="Arial" panose="02020603050405020304" pitchFamily="2"/>
              </a:rPr>
              <a:t>mehrere Endgeräte </a:t>
            </a:r>
          </a:p>
        </p:txBody>
      </p:sp>
      <p:sp>
        <p:nvSpPr>
          <p:cNvPr id="47" name="Textplatzhalter 46"/>
          <p:cNvSpPr>
            <a:spLocks noGrp="1"/>
          </p:cNvSpPr>
          <p:nvPr>
            <p:ph type="body" idx="10"/>
          </p:nvPr>
        </p:nvSpPr>
        <p:spPr>
          <a:xfrm>
            <a:off x="3075305" y="2247265"/>
            <a:ext cx="582295" cy="2590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de-DE" sz="1700" spc="-114">
                <a:solidFill>
                  <a:srgbClr val="15315F"/>
                </a:solidFill>
                <a:latin typeface="Arial" panose="02020603050405020304" pitchFamily="2"/>
              </a:rPr>
              <a:t>Intern: </a:t>
            </a:r>
          </a:p>
        </p:txBody>
      </p:sp>
      <p:sp>
        <p:nvSpPr>
          <p:cNvPr id="48" name="Textplatzhalter 47"/>
          <p:cNvSpPr>
            <a:spLocks noGrp="1"/>
          </p:cNvSpPr>
          <p:nvPr>
            <p:ph type="body" idx="10"/>
          </p:nvPr>
        </p:nvSpPr>
        <p:spPr>
          <a:xfrm>
            <a:off x="3063240" y="2506345"/>
            <a:ext cx="1551305" cy="2590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de-DE" sz="1700" spc="-40">
                <a:solidFill>
                  <a:srgbClr val="F56F05"/>
                </a:solidFill>
                <a:latin typeface="Arial" panose="02020603050405020304" pitchFamily="2"/>
              </a:rPr>
              <a:t>228</a:t>
            </a:r>
            <a:r>
              <a:rPr lang="de-DE" sz="1700" spc="-40">
                <a:solidFill>
                  <a:srgbClr val="15315F"/>
                </a:solidFill>
                <a:latin typeface="Arial" panose="02020603050405020304" pitchFamily="2"/>
              </a:rPr>
              <a:t> Max Muster </a:t>
            </a:r>
          </a:p>
        </p:txBody>
      </p:sp>
      <p:sp>
        <p:nvSpPr>
          <p:cNvPr id="49" name="Textplatzhalter 48"/>
          <p:cNvSpPr>
            <a:spLocks noGrp="1"/>
          </p:cNvSpPr>
          <p:nvPr>
            <p:ph type="body" idx="10"/>
          </p:nvPr>
        </p:nvSpPr>
        <p:spPr>
          <a:xfrm>
            <a:off x="4029710" y="4457065"/>
            <a:ext cx="1590675" cy="2590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de-DE" sz="1700" spc="-55">
                <a:solidFill>
                  <a:srgbClr val="15315F"/>
                </a:solidFill>
                <a:latin typeface="Arial" panose="02020603050405020304" pitchFamily="2"/>
              </a:rPr>
              <a:t>Drahtgebundene </a:t>
            </a:r>
          </a:p>
        </p:txBody>
      </p:sp>
      <p:sp>
        <p:nvSpPr>
          <p:cNvPr id="50" name="Textplatzhalter 49"/>
          <p:cNvSpPr>
            <a:spLocks noGrp="1"/>
          </p:cNvSpPr>
          <p:nvPr>
            <p:ph type="body" idx="10"/>
          </p:nvPr>
        </p:nvSpPr>
        <p:spPr>
          <a:xfrm>
            <a:off x="4023360" y="4716145"/>
            <a:ext cx="1679575" cy="2590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de-DE" sz="1700" spc="-45">
                <a:solidFill>
                  <a:srgbClr val="15315F"/>
                </a:solidFill>
                <a:latin typeface="Arial" panose="02020603050405020304" pitchFamily="2"/>
              </a:rPr>
              <a:t>Systemendgeräte </a:t>
            </a:r>
          </a:p>
        </p:txBody>
      </p:sp>
      <p:sp>
        <p:nvSpPr>
          <p:cNvPr id="51" name="Textplatzhalter 50"/>
          <p:cNvSpPr>
            <a:spLocks noGrp="1"/>
          </p:cNvSpPr>
          <p:nvPr>
            <p:ph type="body" idx="10"/>
          </p:nvPr>
        </p:nvSpPr>
        <p:spPr>
          <a:xfrm>
            <a:off x="1078865" y="5000625"/>
            <a:ext cx="1398905" cy="2425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de-DE" sz="1700" spc="-65">
                <a:solidFill>
                  <a:srgbClr val="15315F"/>
                </a:solidFill>
                <a:latin typeface="Arial" panose="02020603050405020304" pitchFamily="2"/>
              </a:rPr>
              <a:t>DECT-Apparat </a:t>
            </a:r>
          </a:p>
        </p:txBody>
      </p:sp>
      <p:sp>
        <p:nvSpPr>
          <p:cNvPr id="52" name="Textplatzhalter 51"/>
          <p:cNvSpPr>
            <a:spLocks noGrp="1"/>
          </p:cNvSpPr>
          <p:nvPr>
            <p:ph type="body" idx="10"/>
          </p:nvPr>
        </p:nvSpPr>
        <p:spPr>
          <a:xfrm>
            <a:off x="1078865" y="5579745"/>
            <a:ext cx="4624070" cy="2330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0" marR="0" indent="0" algn="l">
              <a:lnSpc>
                <a:spcPts val="1800"/>
              </a:lnSpc>
              <a:spcAft>
                <a:spcPts val="0"/>
              </a:spcAft>
            </a:pPr>
            <a:r>
              <a:rPr lang="de-DE" sz="1600" spc="-50">
                <a:solidFill>
                  <a:srgbClr val="15315F"/>
                </a:solidFill>
                <a:latin typeface="Arial" panose="02020603050405020304" pitchFamily="2"/>
              </a:rPr>
              <a:t>GSM </a:t>
            </a:r>
          </a:p>
        </p:txBody>
      </p:sp>
      <p:sp>
        <p:nvSpPr>
          <p:cNvPr id="53" name="Textplatzhalter 52"/>
          <p:cNvSpPr>
            <a:spLocks noGrp="1"/>
          </p:cNvSpPr>
          <p:nvPr>
            <p:ph type="body" idx="10"/>
          </p:nvPr>
        </p:nvSpPr>
        <p:spPr>
          <a:xfrm>
            <a:off x="5949950" y="1159510"/>
            <a:ext cx="5257800" cy="4899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275" rIns="0" bIns="0" anchor="t"/>
          <a:lstStyle/>
          <a:p>
            <a:pPr marL="182880" marR="0" indent="182880" algn="l">
              <a:lnSpc>
                <a:spcPts val="1900"/>
              </a:lnSpc>
              <a:spcAft>
                <a:spcPts val="0"/>
              </a:spcAft>
              <a:buFont typeface="Symbol"/>
              <a:buChar char="·"/>
            </a:pPr>
            <a:r>
              <a:rPr lang="de-DE" sz="1600" spc="-5">
                <a:solidFill>
                  <a:srgbClr val="000000"/>
                </a:solidFill>
                <a:latin typeface="Arial" panose="02020603050405020304" pitchFamily="2"/>
              </a:rPr>
              <a:t>Ein Anruf geht grundsätzlich zu allen Endgeräten. </a:t>
            </a:r>
          </a:p>
          <a:p>
            <a:pPr marL="182880" marR="365760" indent="182880" algn="l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Im zugeordneten Berechtigungssatz kann eingestellt werden: </a:t>
            </a:r>
          </a:p>
          <a:p>
            <a:pPr marL="320040" marR="0" indent="182880" algn="l">
              <a:lnSpc>
                <a:spcPts val="19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5">
                <a:solidFill>
                  <a:srgbClr val="F56F05"/>
                </a:solidFill>
                <a:latin typeface="Arial" panose="02020603050405020304" pitchFamily="2"/>
              </a:rPr>
              <a:t>Besetzt bei Besetzt = Ja </a:t>
            </a:r>
          </a:p>
          <a:p>
            <a:pPr marL="5029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spc="-5">
                <a:solidFill>
                  <a:srgbClr val="000000"/>
                </a:solidFill>
                <a:latin typeface="Arial" panose="02020603050405020304" pitchFamily="2"/>
              </a:rPr>
              <a:t>Telefoniert der Benutzer an einem seiner Apparate, </a:t>
            </a:r>
          </a:p>
          <a:p>
            <a:pPr marL="5029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ist er für weitere ankommende Anrufe besetzt. </a:t>
            </a:r>
          </a:p>
          <a:p>
            <a:pPr marL="320040" marR="0" indent="182880" algn="l">
              <a:lnSpc>
                <a:spcPts val="19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5">
                <a:solidFill>
                  <a:srgbClr val="F56F05"/>
                </a:solidFill>
                <a:latin typeface="Arial" panose="02020603050405020304" pitchFamily="2"/>
              </a:rPr>
              <a:t>Besetzt bei Besetzt = Nein </a:t>
            </a:r>
          </a:p>
          <a:p>
            <a:pPr marL="502920" marR="45720" indent="0" algn="l">
              <a:lnSpc>
                <a:spcPts val="1900"/>
              </a:lnSpc>
              <a:spcBef>
                <a:spcPts val="25"/>
              </a:spcBef>
              <a:spcAft>
                <a:spcPts val="0"/>
              </a:spcAft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Telefoniert der Benutzer an einem seiner Apparate, können weitere Anrufe auf die gleichen Nummer auf einem freien Apparat des Benutzers entgegengenommen werden </a:t>
            </a:r>
          </a:p>
          <a:p>
            <a:pPr marL="182880" marR="0" indent="182880" algn="l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-20">
                <a:solidFill>
                  <a:srgbClr val="000000"/>
                </a:solidFill>
                <a:latin typeface="Arial" panose="02020603050405020304" pitchFamily="2"/>
              </a:rPr>
              <a:t>Abgehende Anrufe: </a:t>
            </a:r>
          </a:p>
          <a:p>
            <a:pPr marL="182880" marR="594360" indent="0" algn="l">
              <a:lnSpc>
                <a:spcPts val="1900"/>
              </a:lnSpc>
              <a:spcBef>
                <a:spcPts val="0"/>
              </a:spcBef>
              <a:spcAft>
                <a:spcPts val="5780"/>
              </a:spcAft>
            </a:pPr>
            <a:r>
              <a:rPr lang="de-DE" sz="1600" spc="-10">
                <a:solidFill>
                  <a:srgbClr val="000000"/>
                </a:solidFill>
                <a:latin typeface="Arial" panose="02020603050405020304" pitchFamily="2"/>
              </a:rPr>
              <a:t>Wenn ein Benutzer an einem seiner Endgeräte im Gespräch ist, kann trotzdem von seinen anderen Apparaten aus ein Gespräch aufgebaut werden. </a:t>
            </a:r>
          </a:p>
        </p:txBody>
      </p:sp>
      <p:cxnSp>
        <p:nvCxnSpPr>
          <p:cNvPr id="59" name="Gerader Verbinder 58"/>
          <p:cNvCxnSpPr/>
          <p:nvPr/>
        </p:nvCxnSpPr>
        <p:spPr>
          <a:xfrm>
            <a:off x="542290" y="917575"/>
            <a:ext cx="11055985" cy="0"/>
          </a:xfrm>
          <a:prstGeom prst="line">
            <a:avLst/>
          </a:prstGeom>
          <a:ln w="6350" cmpd="sng">
            <a:solidFill>
              <a:srgbClr val="656665"/>
            </a:solidFill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94030" y="1103630"/>
            <a:ext cx="7052945" cy="3879850"/>
          </a:xfrm>
          <a:prstGeom prst="rect">
            <a:avLst/>
          </a:prstGeom>
        </p:spPr>
      </p:pic>
      <p:pic>
        <p:nvPicPr>
          <p:cNvPr id="70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466705" y="6059170"/>
            <a:ext cx="1463040" cy="600710"/>
          </a:xfrm>
          <a:prstGeom prst="rect">
            <a:avLst/>
          </a:prstGeom>
        </p:spPr>
      </p:pic>
      <p:sp>
        <p:nvSpPr>
          <p:cNvPr id="62" name="Textplatzhalter 61"/>
          <p:cNvSpPr>
            <a:spLocks noGrp="1"/>
          </p:cNvSpPr>
          <p:nvPr>
            <p:ph type="body" idx="10"/>
          </p:nvPr>
        </p:nvSpPr>
        <p:spPr>
          <a:xfrm>
            <a:off x="418465" y="419100"/>
            <a:ext cx="11303000" cy="684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228600" marR="0" indent="0" algn="l">
              <a:lnSpc>
                <a:spcPts val="3600"/>
              </a:lnSpc>
              <a:spcAft>
                <a:spcPts val="1625"/>
              </a:spcAft>
            </a:pPr>
            <a:r>
              <a:rPr lang="de-DE" sz="3200" spc="-5">
                <a:solidFill>
                  <a:srgbClr val="00A0E0"/>
                </a:solidFill>
                <a:latin typeface="Arial" panose="02020603050405020304" pitchFamily="2"/>
              </a:rPr>
              <a:t>Endgeräteparameter </a:t>
            </a:r>
          </a:p>
        </p:txBody>
      </p:sp>
      <p:graphicFrame>
        <p:nvGraphicFramePr>
          <p:cNvPr id="65" name="table 65"/>
          <p:cNvGraphicFramePr>
            <a:graphicFrameLocks noGrp="1"/>
          </p:cNvGraphicFramePr>
          <p:nvPr/>
        </p:nvGraphicFramePr>
        <p:xfrm>
          <a:off x="347345" y="1103630"/>
          <a:ext cx="11303000" cy="3879850"/>
        </p:xfrm>
        <a:graphic>
          <a:graphicData uri="http://schemas.openxmlformats.org/drawingml/2006/table">
            <a:tbl>
              <a:tblPr/>
              <a:tblGrid>
                <a:gridCol w="7199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3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985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 marR="160020" indent="182880" algn="l">
                        <a:lnSpc>
                          <a:spcPts val="1900"/>
                        </a:lnSpc>
                        <a:spcBef>
                          <a:spcPts val="1375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600" spc="-1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Die Parameter jedes Endgerätes eines </a:t>
                      </a:r>
                      <a:r>
                        <a:rPr lang="de-DE" sz="1600" spc="-1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OneNumber</a:t>
                      </a:r>
                      <a:r>
                        <a:rPr lang="de-DE" sz="1600" spc="-1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Benutzers können individuell eingestellt werden: </a:t>
                      </a:r>
                    </a:p>
                    <a:p>
                      <a:pPr marL="411480" marR="0" indent="182880" algn="l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600" spc="0" dirty="0" err="1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Ruhetext</a:t>
                      </a:r>
                      <a:r>
                        <a:rPr lang="de-DE" sz="16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  <a:p>
                      <a:pPr marL="411480" marR="0" indent="182880" algn="l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6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Audio Einstellungen </a:t>
                      </a:r>
                    </a:p>
                    <a:p>
                      <a:pPr marL="411480" marR="0" indent="182880" algn="l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6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Tastenkonfiguration </a:t>
                      </a:r>
                    </a:p>
                    <a:p>
                      <a:pPr marL="411480" marR="0" indent="182880" algn="l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600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Hotline </a:t>
                      </a:r>
                    </a:p>
                    <a:p>
                      <a:pPr marL="0" marR="3236595" indent="228600" algn="r">
                        <a:lnSpc>
                          <a:spcPts val="1800"/>
                        </a:lnSpc>
                        <a:spcBef>
                          <a:spcPts val="655"/>
                        </a:spcBef>
                        <a:spcAft>
                          <a:spcPts val="10925"/>
                        </a:spcAft>
                        <a:buFont typeface="Symbol"/>
                        <a:buChar char="·"/>
                      </a:pPr>
                      <a:r>
                        <a:rPr lang="de-DE" sz="1150" b="1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...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1" name="Gerader Verbinder 70"/>
          <p:cNvCxnSpPr/>
          <p:nvPr/>
        </p:nvCxnSpPr>
        <p:spPr>
          <a:xfrm>
            <a:off x="542290" y="917575"/>
            <a:ext cx="11055985" cy="0"/>
          </a:xfrm>
          <a:prstGeom prst="line">
            <a:avLst/>
          </a:prstGeom>
          <a:ln w="6350" cmpd="sng">
            <a:solidFill>
              <a:srgbClr val="636363"/>
            </a:solidFill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607425" y="996950"/>
            <a:ext cx="3352800" cy="5662930"/>
          </a:xfrm>
          <a:prstGeom prst="rect">
            <a:avLst/>
          </a:prstGeom>
        </p:spPr>
      </p:pic>
      <p:sp>
        <p:nvSpPr>
          <p:cNvPr id="74" name="Textplatzhalter 73"/>
          <p:cNvSpPr>
            <a:spLocks noGrp="1"/>
          </p:cNvSpPr>
          <p:nvPr>
            <p:ph type="body" idx="10"/>
          </p:nvPr>
        </p:nvSpPr>
        <p:spPr>
          <a:xfrm>
            <a:off x="418465" y="419100"/>
            <a:ext cx="11303000" cy="577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228600" marR="0" indent="0" algn="l">
              <a:lnSpc>
                <a:spcPts val="3600"/>
              </a:lnSpc>
              <a:spcAft>
                <a:spcPts val="830"/>
              </a:spcAft>
            </a:pPr>
            <a:r>
              <a:rPr lang="de-DE" sz="3200" spc="-75">
                <a:solidFill>
                  <a:srgbClr val="00A0DF"/>
                </a:solidFill>
                <a:latin typeface="Arial" panose="02020603050405020304" pitchFamily="2"/>
              </a:rPr>
              <a:t>Fast Take </a:t>
            </a:r>
          </a:p>
        </p:txBody>
      </p:sp>
      <p:sp>
        <p:nvSpPr>
          <p:cNvPr id="78" name="Textplatzhalter 77"/>
          <p:cNvSpPr>
            <a:spLocks noGrp="1"/>
          </p:cNvSpPr>
          <p:nvPr>
            <p:ph type="body" idx="10"/>
          </p:nvPr>
        </p:nvSpPr>
        <p:spPr>
          <a:xfrm>
            <a:off x="11222990" y="3583940"/>
            <a:ext cx="737235" cy="2482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de-DE" sz="1700" spc="-80">
                <a:solidFill>
                  <a:srgbClr val="363637"/>
                </a:solidFill>
                <a:latin typeface="Arial" panose="02020603050405020304" pitchFamily="2"/>
              </a:rPr>
              <a:t>*88 228 </a:t>
            </a:r>
          </a:p>
        </p:txBody>
      </p:sp>
      <p:sp>
        <p:nvSpPr>
          <p:cNvPr id="79" name="Textplatzhalter 78"/>
          <p:cNvSpPr>
            <a:spLocks noGrp="1"/>
          </p:cNvSpPr>
          <p:nvPr>
            <p:ph type="body" idx="10"/>
          </p:nvPr>
        </p:nvSpPr>
        <p:spPr>
          <a:xfrm>
            <a:off x="628015" y="996950"/>
            <a:ext cx="6705600" cy="53784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1610" rIns="0" bIns="0" anchor="t"/>
          <a:lstStyle/>
          <a:p>
            <a:pPr marL="182880" marR="548640" indent="182880" algn="l">
              <a:lnSpc>
                <a:spcPts val="1900"/>
              </a:lnSpc>
              <a:spcAft>
                <a:spcPts val="0"/>
              </a:spcAft>
              <a:buFont typeface="Symbol"/>
              <a:buChar char="·"/>
            </a:pPr>
            <a:r>
              <a:rPr lang="de-DE" sz="1600" spc="-10">
                <a:solidFill>
                  <a:srgbClr val="000000"/>
                </a:solidFill>
                <a:latin typeface="Arial" panose="02020603050405020304" pitchFamily="2"/>
              </a:rPr>
              <a:t>Aktive Gespräche können vom Endgerät eines Benutzer auf einem anderen Endgerät des selben Benutzers übernommen werden. </a:t>
            </a:r>
          </a:p>
          <a:p>
            <a:pPr marL="182880" marR="0" indent="182880" algn="l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-5">
                <a:solidFill>
                  <a:srgbClr val="000000"/>
                </a:solidFill>
                <a:latin typeface="Arial" panose="02020603050405020304" pitchFamily="2"/>
              </a:rPr>
              <a:t>Dazu ist keine Berechtigung nötig. </a:t>
            </a:r>
          </a:p>
          <a:p>
            <a:pPr marL="182880" marR="182880" indent="182880" algn="l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Einfach auf einem seiner anderen Endgeräte *88&lt;Eigene Rufnummer&gt; wählen, um das Gespräch zu übernehmen und an diesem Gerät weiterzuführen </a:t>
            </a:r>
          </a:p>
          <a:p>
            <a:pPr marL="365760" marR="0" indent="182880" algn="l">
              <a:lnSpc>
                <a:spcPts val="19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-5">
                <a:solidFill>
                  <a:srgbClr val="000000"/>
                </a:solidFill>
                <a:latin typeface="Arial" panose="02020603050405020304" pitchFamily="2"/>
              </a:rPr>
              <a:t>Im Beispiel *88228 </a:t>
            </a:r>
          </a:p>
          <a:p>
            <a:pPr marL="182880" marR="182880" indent="182880" algn="just">
              <a:lnSpc>
                <a:spcPts val="1900"/>
              </a:lnSpc>
              <a:spcBef>
                <a:spcPts val="1200"/>
              </a:spcBef>
              <a:spcAft>
                <a:spcPts val="19420"/>
              </a:spcAft>
              <a:buFont typeface="Symbol"/>
              <a:buChar char="·"/>
            </a:pPr>
            <a:r>
              <a:rPr lang="de-DE" sz="1600" spc="-10">
                <a:solidFill>
                  <a:srgbClr val="000000"/>
                </a:solidFill>
                <a:latin typeface="Arial" panose="02020603050405020304" pitchFamily="2"/>
              </a:rPr>
              <a:t>Mit DECT-Systemendgeräten lässt sich diese Funktion automatisieren, indem der Ladekontakt entsprechen mit der Prozedur konfiguriert wird. </a:t>
            </a:r>
          </a:p>
        </p:txBody>
      </p:sp>
      <p:cxnSp>
        <p:nvCxnSpPr>
          <p:cNvPr id="81" name="Gerader Verbinder 80"/>
          <p:cNvCxnSpPr/>
          <p:nvPr/>
        </p:nvCxnSpPr>
        <p:spPr>
          <a:xfrm>
            <a:off x="542290" y="917575"/>
            <a:ext cx="11055985" cy="0"/>
          </a:xfrm>
          <a:prstGeom prst="line">
            <a:avLst/>
          </a:prstGeom>
          <a:ln w="6350" cmpd="sng">
            <a:solidFill>
              <a:srgbClr val="676767"/>
            </a:solidFill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644130" y="1191895"/>
            <a:ext cx="3060700" cy="1094105"/>
          </a:xfrm>
          <a:prstGeom prst="rect">
            <a:avLst/>
          </a:prstGeom>
        </p:spPr>
      </p:pic>
      <p:pic>
        <p:nvPicPr>
          <p:cNvPr id="90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997825" y="3270250"/>
            <a:ext cx="3584575" cy="1332230"/>
          </a:xfrm>
          <a:prstGeom prst="rect">
            <a:avLst/>
          </a:prstGeom>
        </p:spPr>
      </p:pic>
      <p:pic>
        <p:nvPicPr>
          <p:cNvPr id="94" name="Imag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10466705" y="6059170"/>
            <a:ext cx="1463040" cy="411480"/>
          </a:xfrm>
          <a:prstGeom prst="rect">
            <a:avLst/>
          </a:prstGeom>
        </p:spPr>
      </p:pic>
      <p:pic>
        <p:nvPicPr>
          <p:cNvPr id="96" name="Image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10466705" y="6504305"/>
            <a:ext cx="1442085" cy="155575"/>
          </a:xfrm>
          <a:prstGeom prst="rect">
            <a:avLst/>
          </a:prstGeom>
        </p:spPr>
      </p:pic>
      <p:sp>
        <p:nvSpPr>
          <p:cNvPr id="84" name="Textplatzhalter 83"/>
          <p:cNvSpPr>
            <a:spLocks noGrp="1"/>
          </p:cNvSpPr>
          <p:nvPr>
            <p:ph type="body" idx="10"/>
          </p:nvPr>
        </p:nvSpPr>
        <p:spPr>
          <a:xfrm>
            <a:off x="418465" y="114300"/>
            <a:ext cx="11303000" cy="4876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228600" marR="0" indent="0" algn="l">
              <a:lnSpc>
                <a:spcPts val="3600"/>
              </a:lnSpc>
              <a:spcAft>
                <a:spcPts val="65"/>
              </a:spcAft>
            </a:pPr>
            <a:r>
              <a:rPr lang="de-DE" sz="3200" spc="-75">
                <a:solidFill>
                  <a:srgbClr val="00A0DF"/>
                </a:solidFill>
                <a:latin typeface="Arial" panose="02020603050405020304" pitchFamily="2"/>
              </a:rPr>
              <a:t>Fast Take </a:t>
            </a:r>
          </a:p>
        </p:txBody>
      </p:sp>
      <p:sp>
        <p:nvSpPr>
          <p:cNvPr id="85" name="Textplatzhalter 84"/>
          <p:cNvSpPr>
            <a:spLocks noGrp="1"/>
          </p:cNvSpPr>
          <p:nvPr>
            <p:ph type="body" idx="10"/>
          </p:nvPr>
        </p:nvSpPr>
        <p:spPr>
          <a:xfrm>
            <a:off x="418465" y="601980"/>
            <a:ext cx="11303000" cy="311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" marR="0" indent="0" algn="l">
              <a:lnSpc>
                <a:spcPts val="2200"/>
              </a:lnSpc>
              <a:spcAft>
                <a:spcPts val="140"/>
              </a:spcAft>
            </a:pPr>
            <a:r>
              <a:rPr lang="de-DE" sz="2000" spc="0">
                <a:solidFill>
                  <a:srgbClr val="00A0DF"/>
                </a:solidFill>
                <a:latin typeface="Arial" panose="02020603050405020304" pitchFamily="2"/>
              </a:rPr>
              <a:t>zwischen unterschiedlichen Benutzern </a:t>
            </a:r>
          </a:p>
        </p:txBody>
      </p:sp>
      <p:graphicFrame>
        <p:nvGraphicFramePr>
          <p:cNvPr id="88" name="table 88"/>
          <p:cNvGraphicFramePr>
            <a:graphicFrameLocks noGrp="1"/>
          </p:cNvGraphicFramePr>
          <p:nvPr/>
        </p:nvGraphicFramePr>
        <p:xfrm>
          <a:off x="418465" y="1188085"/>
          <a:ext cx="11303000" cy="3721100"/>
        </p:xfrm>
        <a:graphic>
          <a:graphicData uri="http://schemas.openxmlformats.org/drawingml/2006/table">
            <a:tbl>
              <a:tblPr/>
              <a:tblGrid>
                <a:gridCol w="7225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7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0040">
                <a:tc rowSpan="2">
                  <a:txBody>
                    <a:bodyPr/>
                    <a:lstStyle/>
                    <a:p>
                      <a:pPr marL="365760" marR="685800" indent="13716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600" spc="-1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Sind die beiden Endgeräte nicht dem gleichen Benutzer zugewiesen, </a:t>
                      </a:r>
                      <a:r>
                        <a:rPr lang="de-DE" sz="1500" b="1" spc="-1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muss die Funktion „Fast Take“ im Berechtigungssatz freigegeben </a:t>
                      </a:r>
                      <a:r>
                        <a:rPr lang="de-DE" sz="1600" spc="-1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werden und der andere Benutzer darf nicht davor geschützt sein. </a:t>
                      </a:r>
                    </a:p>
                    <a:p>
                      <a:pPr marL="365760" marR="0" indent="137160" algn="l">
                        <a:lnSpc>
                          <a:spcPts val="2000"/>
                        </a:lnSpc>
                        <a:spcBef>
                          <a:spcPts val="423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6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Anrufe können herangeholt werden </a:t>
                      </a:r>
                    </a:p>
                    <a:p>
                      <a:pPr marL="548640" marR="0" indent="228600" algn="l">
                        <a:lnSpc>
                          <a:spcPts val="2000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6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während einer bestehenden Verbindung </a:t>
                      </a:r>
                    </a:p>
                    <a:p>
                      <a:pPr marL="548640" marR="0" indent="228600" algn="l">
                        <a:lnSpc>
                          <a:spcPts val="2000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6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während des Rufzustandes </a:t>
                      </a:r>
                    </a:p>
                    <a:p>
                      <a:pPr marL="548640" marR="0" indent="228600" algn="l">
                        <a:lnSpc>
                          <a:spcPts val="2000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6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bei Aufbau einer gehenden Verbindung während des Rufkontrolltons </a:t>
                      </a:r>
                    </a:p>
                    <a:p>
                      <a:pPr marL="548640" marR="0" indent="228600" algn="l">
                        <a:lnSpc>
                          <a:spcPts val="2000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6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wenn ein Anruf auf die eigene Voicemailbox weitergeleitet wurde </a:t>
                      </a:r>
                    </a:p>
                    <a:p>
                      <a:pPr marL="0" marR="2413635" indent="137160" algn="r">
                        <a:lnSpc>
                          <a:spcPts val="2000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6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*88 899 (899 ist die Default VM-Nummer) </a:t>
                      </a:r>
                    </a:p>
                    <a:p>
                      <a:pPr marL="365760" marR="0" indent="137160" algn="l">
                        <a:lnSpc>
                          <a:spcPts val="1900"/>
                        </a:lnSpc>
                        <a:spcBef>
                          <a:spcPts val="114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5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„Fast Take“ ist auch bei einer Durchsage möglich.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8970"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7" name="Gerader Verbinder 96"/>
          <p:cNvCxnSpPr/>
          <p:nvPr/>
        </p:nvCxnSpPr>
        <p:spPr>
          <a:xfrm>
            <a:off x="542290" y="917575"/>
            <a:ext cx="11055985" cy="0"/>
          </a:xfrm>
          <a:prstGeom prst="line">
            <a:avLst/>
          </a:prstGeom>
          <a:ln w="6350" cmpd="sng">
            <a:solidFill>
              <a:srgbClr val="626362"/>
            </a:solidFill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0" y="1118870"/>
            <a:ext cx="3688080" cy="5541010"/>
          </a:xfrm>
          <a:prstGeom prst="rect">
            <a:avLst/>
          </a:prstGeom>
        </p:spPr>
      </p:pic>
      <p:sp>
        <p:nvSpPr>
          <p:cNvPr id="154" name="Textplatzhalter 153"/>
          <p:cNvSpPr>
            <a:spLocks noGrp="1"/>
          </p:cNvSpPr>
          <p:nvPr>
            <p:ph type="body" idx="10"/>
          </p:nvPr>
        </p:nvSpPr>
        <p:spPr>
          <a:xfrm>
            <a:off x="418465" y="419100"/>
            <a:ext cx="11303000" cy="699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228600" marR="0" indent="0" algn="l">
              <a:lnSpc>
                <a:spcPts val="3700"/>
              </a:lnSpc>
              <a:spcAft>
                <a:spcPts val="1740"/>
              </a:spcAft>
            </a:pPr>
            <a:r>
              <a:rPr lang="de-DE" sz="3200" spc="0">
                <a:solidFill>
                  <a:srgbClr val="00A0DF"/>
                </a:solidFill>
                <a:latin typeface="Arial" panose="02020603050405020304" pitchFamily="2"/>
              </a:rPr>
              <a:t>Durchsage an einen Benutzer mit OneNumber </a:t>
            </a:r>
          </a:p>
        </p:txBody>
      </p:sp>
      <p:sp>
        <p:nvSpPr>
          <p:cNvPr id="157" name="Textplatzhalter 156"/>
          <p:cNvSpPr>
            <a:spLocks noGrp="1"/>
          </p:cNvSpPr>
          <p:nvPr>
            <p:ph type="body" idx="10"/>
          </p:nvPr>
        </p:nvSpPr>
        <p:spPr>
          <a:xfrm>
            <a:off x="418465" y="1118870"/>
            <a:ext cx="7622540" cy="55486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9690" rIns="0" bIns="0" anchor="t"/>
          <a:lstStyle/>
          <a:p>
            <a:pPr marL="365760" marR="1371600" indent="137160" algn="l">
              <a:lnSpc>
                <a:spcPts val="1900"/>
              </a:lnSpc>
              <a:spcAft>
                <a:spcPts val="0"/>
              </a:spcAft>
              <a:buFont typeface="Symbol"/>
              <a:buChar char="·"/>
            </a:pPr>
            <a:r>
              <a:rPr lang="de-DE" sz="1600" spc="0" dirty="0">
                <a:solidFill>
                  <a:srgbClr val="000000"/>
                </a:solidFill>
                <a:latin typeface="Arial" panose="02020603050405020304" pitchFamily="2"/>
              </a:rPr>
              <a:t>Wenn jemand eine Durchsage zu einem Benutzer aufbaut, so wird bei all seinen Endgeräten der Lautsprecher eingeschaltet. </a:t>
            </a:r>
          </a:p>
          <a:p>
            <a:pPr marL="365760" marR="0" indent="137160" algn="l">
              <a:lnSpc>
                <a:spcPts val="2000"/>
              </a:lnSpc>
              <a:spcBef>
                <a:spcPts val="304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0" dirty="0">
                <a:solidFill>
                  <a:srgbClr val="000000"/>
                </a:solidFill>
                <a:latin typeface="Arial" panose="02020603050405020304" pitchFamily="2"/>
              </a:rPr>
              <a:t>Bedingung: </a:t>
            </a:r>
          </a:p>
          <a:p>
            <a:pPr marL="548640" marR="0" indent="228600" algn="l">
              <a:lnSpc>
                <a:spcPts val="2000"/>
              </a:lnSpc>
              <a:spcBef>
                <a:spcPts val="52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-5" dirty="0">
                <a:solidFill>
                  <a:srgbClr val="000000"/>
                </a:solidFill>
                <a:latin typeface="Arial" panose="02020603050405020304" pitchFamily="2"/>
              </a:rPr>
              <a:t>Endgeräte können Durchsagen empfangen. </a:t>
            </a:r>
          </a:p>
          <a:p>
            <a:pPr marL="548640" marR="0" indent="228600" algn="l">
              <a:lnSpc>
                <a:spcPts val="2000"/>
              </a:lnSpc>
              <a:spcBef>
                <a:spcPts val="52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-10" dirty="0">
                <a:solidFill>
                  <a:srgbClr val="000000"/>
                </a:solidFill>
                <a:latin typeface="Arial" panose="02020603050405020304" pitchFamily="2"/>
              </a:rPr>
              <a:t>Endgerät ist nicht im Gespräch </a:t>
            </a:r>
          </a:p>
          <a:p>
            <a:pPr marL="365760" marR="0" indent="137160" algn="l">
              <a:lnSpc>
                <a:spcPts val="2000"/>
              </a:lnSpc>
              <a:spcBef>
                <a:spcPts val="2335"/>
              </a:spcBef>
              <a:spcAft>
                <a:spcPts val="0"/>
              </a:spcAft>
              <a:buFont typeface="Symbol"/>
              <a:buChar char="·"/>
            </a:pPr>
            <a:r>
              <a:rPr lang="de-DE" sz="1550" b="1" spc="-10" dirty="0">
                <a:solidFill>
                  <a:srgbClr val="000000"/>
                </a:solidFill>
                <a:latin typeface="Arial" panose="02020603050405020304" pitchFamily="2"/>
              </a:rPr>
              <a:t>Benutzer B kann ... </a:t>
            </a:r>
          </a:p>
          <a:p>
            <a:pPr marL="548640" marR="0" indent="228600" algn="l">
              <a:lnSpc>
                <a:spcPts val="2000"/>
              </a:lnSpc>
              <a:spcBef>
                <a:spcPts val="520"/>
              </a:spcBef>
              <a:spcAft>
                <a:spcPts val="0"/>
              </a:spcAft>
              <a:buFont typeface="Symbol"/>
              <a:buChar char="·"/>
            </a:pPr>
            <a:r>
              <a:rPr lang="de-DE" sz="1550" b="1" spc="-40" dirty="0">
                <a:solidFill>
                  <a:srgbClr val="000000"/>
                </a:solidFill>
                <a:latin typeface="Arial" panose="02020603050405020304" pitchFamily="2"/>
              </a:rPr>
              <a:t>... die Durchsage beantworten (Umwandlung in normale interne Verbindung) </a:t>
            </a:r>
          </a:p>
          <a:p>
            <a:pPr marL="548640" marR="0" indent="228600" algn="l">
              <a:lnSpc>
                <a:spcPts val="2000"/>
              </a:lnSpc>
              <a:spcBef>
                <a:spcPts val="520"/>
              </a:spcBef>
              <a:spcAft>
                <a:spcPts val="0"/>
              </a:spcAft>
              <a:buFont typeface="Symbol"/>
              <a:buChar char="·"/>
            </a:pPr>
            <a:r>
              <a:rPr lang="de-DE" sz="1550" b="1" spc="-25" dirty="0">
                <a:solidFill>
                  <a:srgbClr val="000000"/>
                </a:solidFill>
                <a:latin typeface="Arial" panose="02020603050405020304" pitchFamily="2"/>
              </a:rPr>
              <a:t>... die Durchsage abbrechen (Auslösen der Verbindung) </a:t>
            </a:r>
          </a:p>
          <a:p>
            <a:pPr marL="548640" marR="0" indent="228600" algn="l">
              <a:lnSpc>
                <a:spcPts val="2000"/>
              </a:lnSpc>
              <a:spcBef>
                <a:spcPts val="520"/>
              </a:spcBef>
              <a:spcAft>
                <a:spcPts val="0"/>
              </a:spcAft>
              <a:buFont typeface="Symbol"/>
              <a:buChar char="·"/>
            </a:pPr>
            <a:r>
              <a:rPr lang="de-DE" sz="1550" b="1" spc="-25" dirty="0">
                <a:solidFill>
                  <a:srgbClr val="000000"/>
                </a:solidFill>
                <a:latin typeface="Arial" panose="02020603050405020304" pitchFamily="2"/>
              </a:rPr>
              <a:t>... sich per Menü vor der Durchsage schützen </a:t>
            </a:r>
          </a:p>
          <a:p>
            <a:pPr marL="365760" marR="0" indent="137160" algn="l">
              <a:lnSpc>
                <a:spcPts val="2000"/>
              </a:lnSpc>
              <a:spcBef>
                <a:spcPts val="2115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0" dirty="0">
                <a:solidFill>
                  <a:srgbClr val="000000"/>
                </a:solidFill>
                <a:latin typeface="Arial" panose="02020603050405020304" pitchFamily="2"/>
              </a:rPr>
              <a:t>Pro angesprochenem (S)IP-Endgerät wird ein freier VoIP-Kanal benötigt. </a:t>
            </a:r>
          </a:p>
        </p:txBody>
      </p:sp>
      <p:cxnSp>
        <p:nvCxnSpPr>
          <p:cNvPr id="158" name="Gerader Verbinder 157"/>
          <p:cNvCxnSpPr/>
          <p:nvPr/>
        </p:nvCxnSpPr>
        <p:spPr>
          <a:xfrm>
            <a:off x="542290" y="917575"/>
            <a:ext cx="11055985" cy="0"/>
          </a:xfrm>
          <a:prstGeom prst="line">
            <a:avLst/>
          </a:prstGeom>
          <a:ln w="6350" cmpd="sng">
            <a:solidFill>
              <a:srgbClr val="636464"/>
            </a:solidFill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902335" y="1798320"/>
            <a:ext cx="3023235" cy="3977640"/>
          </a:xfrm>
          <a:prstGeom prst="rect">
            <a:avLst/>
          </a:prstGeom>
        </p:spPr>
      </p:pic>
      <p:pic>
        <p:nvPicPr>
          <p:cNvPr id="165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706495" y="1332230"/>
            <a:ext cx="1072515" cy="1252220"/>
          </a:xfrm>
          <a:prstGeom prst="rect">
            <a:avLst/>
          </a:prstGeom>
        </p:spPr>
      </p:pic>
      <p:pic>
        <p:nvPicPr>
          <p:cNvPr id="170" name="Imag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10466705" y="6059170"/>
            <a:ext cx="1463040" cy="365760"/>
          </a:xfrm>
          <a:prstGeom prst="rect">
            <a:avLst/>
          </a:prstGeom>
        </p:spPr>
      </p:pic>
      <p:pic>
        <p:nvPicPr>
          <p:cNvPr id="174" name="Image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10466705" y="6498590"/>
            <a:ext cx="1442085" cy="161290"/>
          </a:xfrm>
          <a:prstGeom prst="rect">
            <a:avLst/>
          </a:prstGeom>
        </p:spPr>
      </p:pic>
      <p:sp>
        <p:nvSpPr>
          <p:cNvPr id="163" name="Textplatzhalter 162"/>
          <p:cNvSpPr>
            <a:spLocks noGrp="1"/>
          </p:cNvSpPr>
          <p:nvPr>
            <p:ph type="body" idx="10"/>
          </p:nvPr>
        </p:nvSpPr>
        <p:spPr>
          <a:xfrm>
            <a:off x="418465" y="419100"/>
            <a:ext cx="11303000" cy="734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228600" marR="0" indent="0" algn="l">
              <a:lnSpc>
                <a:spcPts val="3700"/>
              </a:lnSpc>
              <a:spcAft>
                <a:spcPts val="2030"/>
              </a:spcAft>
            </a:pPr>
            <a:r>
              <a:rPr lang="de-DE" sz="3200" spc="-10">
                <a:solidFill>
                  <a:srgbClr val="00A0DF"/>
                </a:solidFill>
                <a:latin typeface="Arial" panose="02020603050405020304" pitchFamily="2"/>
              </a:rPr>
              <a:t>Ring Alone und OneNumber </a:t>
            </a:r>
          </a:p>
        </p:txBody>
      </p:sp>
      <p:sp>
        <p:nvSpPr>
          <p:cNvPr id="166" name="Textplatzhalter 165"/>
          <p:cNvSpPr>
            <a:spLocks noGrp="1"/>
          </p:cNvSpPr>
          <p:nvPr>
            <p:ph type="body" idx="10"/>
          </p:nvPr>
        </p:nvSpPr>
        <p:spPr>
          <a:xfrm>
            <a:off x="2313305" y="2584450"/>
            <a:ext cx="1892935" cy="624840"/>
          </a:xfrm>
          <a:prstGeom prst="rect">
            <a:avLst/>
          </a:prstGeom>
          <a:noFill/>
          <a:ln w="8890" cmpd="sng">
            <a:solidFill>
              <a:srgbClr val="0D2F5D"/>
            </a:solidFill>
            <a:prstDash val="solid"/>
          </a:ln>
        </p:spPr>
        <p:txBody>
          <a:bodyPr vert="horz" lIns="0" tIns="56515" rIns="0" bIns="0" anchor="t"/>
          <a:lstStyle/>
          <a:p>
            <a:pPr marL="182880" marR="0" indent="0" algn="l">
              <a:lnSpc>
                <a:spcPts val="1900"/>
              </a:lnSpc>
              <a:spcAft>
                <a:spcPts val="0"/>
              </a:spcAft>
            </a:pPr>
            <a:r>
              <a:rPr lang="de-DE" sz="1700" spc="-55">
                <a:solidFill>
                  <a:srgbClr val="0D2F5D"/>
                </a:solidFill>
                <a:latin typeface="Arial" panose="02020603050405020304" pitchFamily="2"/>
              </a:rPr>
              <a:t>Intern: </a:t>
            </a:r>
          </a:p>
          <a:p>
            <a:pPr marL="182880" marR="0" indent="0" algn="l">
              <a:lnSpc>
                <a:spcPts val="1900"/>
              </a:lnSpc>
              <a:spcBef>
                <a:spcPts val="135"/>
              </a:spcBef>
              <a:spcAft>
                <a:spcPts val="340"/>
              </a:spcAft>
            </a:pPr>
            <a:r>
              <a:rPr lang="de-DE" sz="1700" spc="-40">
                <a:solidFill>
                  <a:srgbClr val="FF7300"/>
                </a:solidFill>
                <a:latin typeface="Arial" panose="02020603050405020304" pitchFamily="2"/>
              </a:rPr>
              <a:t>228</a:t>
            </a:r>
            <a:r>
              <a:rPr lang="de-DE" sz="1700" spc="-40">
                <a:solidFill>
                  <a:srgbClr val="0D2F5D"/>
                </a:solidFill>
                <a:latin typeface="Arial" panose="02020603050405020304" pitchFamily="2"/>
              </a:rPr>
              <a:t> Max Muster </a:t>
            </a:r>
          </a:p>
        </p:txBody>
      </p:sp>
      <p:sp>
        <p:nvSpPr>
          <p:cNvPr id="168" name="Textplatzhalter 167"/>
          <p:cNvSpPr>
            <a:spLocks noGrp="1"/>
          </p:cNvSpPr>
          <p:nvPr>
            <p:ph type="body" idx="10"/>
          </p:nvPr>
        </p:nvSpPr>
        <p:spPr>
          <a:xfrm>
            <a:off x="5081270" y="1153795"/>
            <a:ext cx="6858000" cy="49053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320040" marR="1417320" indent="182880" algn="l">
              <a:lnSpc>
                <a:spcPts val="1900"/>
              </a:lnSpc>
              <a:spcAft>
                <a:spcPts val="0"/>
              </a:spcAft>
              <a:buFont typeface="Symbol"/>
              <a:buChar char="·"/>
            </a:pPr>
            <a:r>
              <a:rPr lang="de-DE" sz="1600" spc="-15">
                <a:solidFill>
                  <a:srgbClr val="000000"/>
                </a:solidFill>
                <a:latin typeface="Arial" panose="02020603050405020304" pitchFamily="2"/>
              </a:rPr>
              <a:t>Für einen DECT-Handapparat und System-Apparate im OneNumber-Modus kann Ring Alone konfiguriert werden. </a:t>
            </a:r>
          </a:p>
          <a:p>
            <a:pPr marL="320040" marR="777240" indent="182880" algn="l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Sobald der Handapparat aus der Ladestation genommen wird, schaltet dieser an allen anderen Apparaten den akustischen Ruf aus. Dazu wird die «Ring Alone» Funktion auf dem Ladekontakt des DECT-Apparates konfiguriert. </a:t>
            </a:r>
          </a:p>
          <a:p>
            <a:pPr marL="320040" marR="132588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Beim Zurückstellen in die Ladestation wird der Ruf bei den andern Endgeräten wieder eingeschaltet. </a:t>
            </a:r>
          </a:p>
          <a:p>
            <a:pPr marL="320040" marR="868680" indent="182880" algn="just">
              <a:lnSpc>
                <a:spcPts val="1900"/>
              </a:lnSpc>
              <a:spcBef>
                <a:spcPts val="1225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0">
                <a:solidFill>
                  <a:srgbClr val="000000"/>
                </a:solidFill>
                <a:latin typeface="Arial" panose="02020603050405020304" pitchFamily="2"/>
              </a:rPr>
              <a:t>Visuell wird weiterhin jeder Anruf an allen Apparaten signalisiert und kann beantwortet werden. </a:t>
            </a:r>
          </a:p>
          <a:p>
            <a:pPr marL="320040" marR="4206240" indent="182880" algn="l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-20">
                <a:solidFill>
                  <a:srgbClr val="FF7300"/>
                </a:solidFill>
                <a:latin typeface="Arial" panose="02020603050405020304" pitchFamily="2"/>
              </a:rPr>
              <a:t>*41</a:t>
            </a:r>
            <a:r>
              <a:rPr lang="de-DE" sz="1600" spc="-20">
                <a:solidFill>
                  <a:srgbClr val="000000"/>
                </a:solidFill>
                <a:latin typeface="Arial" panose="02020603050405020304" pitchFamily="2"/>
              </a:rPr>
              <a:t> aktiviert Ring Alone </a:t>
            </a:r>
            <a:r>
              <a:rPr lang="de-DE" sz="1600" spc="-20">
                <a:solidFill>
                  <a:srgbClr val="FF7300"/>
                </a:solidFill>
                <a:latin typeface="Arial" panose="02020603050405020304" pitchFamily="2"/>
              </a:rPr>
              <a:t>#41</a:t>
            </a:r>
            <a:r>
              <a:rPr lang="de-DE" sz="1600" spc="-20">
                <a:solidFill>
                  <a:srgbClr val="000000"/>
                </a:solidFill>
                <a:latin typeface="Arial" panose="02020603050405020304" pitchFamily="2"/>
              </a:rPr>
              <a:t> deaktiviert Ring Alone </a:t>
            </a:r>
          </a:p>
          <a:p>
            <a:pPr marL="320040" marR="685800" indent="182880" algn="l">
              <a:lnSpc>
                <a:spcPts val="1900"/>
              </a:lnSpc>
              <a:spcBef>
                <a:spcPts val="1200"/>
              </a:spcBef>
              <a:spcAft>
                <a:spcPts val="6485"/>
              </a:spcAft>
              <a:buFont typeface="Symbol"/>
              <a:buChar char="·"/>
            </a:pPr>
            <a:r>
              <a:rPr lang="de-DE" sz="1600" spc="-10">
                <a:solidFill>
                  <a:srgbClr val="000000"/>
                </a:solidFill>
                <a:latin typeface="Arial" panose="02020603050405020304" pitchFamily="2"/>
              </a:rPr>
              <a:t>Ring Alone wird von Mitel 6800 / 6900 SIP Phones, MiVoice 5300 Digital &amp; IP Phones und MiVoice 2380 Softphone unterstützt. </a:t>
            </a:r>
          </a:p>
        </p:txBody>
      </p:sp>
      <p:cxnSp>
        <p:nvCxnSpPr>
          <p:cNvPr id="175" name="Gerader Verbinder 174"/>
          <p:cNvCxnSpPr/>
          <p:nvPr/>
        </p:nvCxnSpPr>
        <p:spPr>
          <a:xfrm>
            <a:off x="542290" y="917575"/>
            <a:ext cx="11055985" cy="0"/>
          </a:xfrm>
          <a:prstGeom prst="line">
            <a:avLst/>
          </a:prstGeom>
          <a:ln w="6350" cmpd="sng">
            <a:solidFill>
              <a:srgbClr val="666665"/>
            </a:solidFill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806</Words>
  <Application>Microsoft Office PowerPoint</Application>
  <PresentationFormat>Breitbild</PresentationFormat>
  <Paragraphs>102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Symbol</vt:lpstr>
      <vt:lpstr>Verdana</vt:lpstr>
      <vt:lpstr/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Meik Rottstädt | S.K.I.P. Datentechnik GmbH</dc:creator>
  <cp:lastModifiedBy>Meik Rottstädt</cp:lastModifiedBy>
  <cp:revision>4</cp:revision>
  <dcterms:modified xsi:type="dcterms:W3CDTF">2020-01-21T14:39:02Z</dcterms:modified>
</cp:coreProperties>
</file>